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2" r:id="rId2"/>
    <p:sldId id="454" r:id="rId3"/>
    <p:sldId id="455" r:id="rId4"/>
    <p:sldId id="456" r:id="rId5"/>
    <p:sldId id="457" r:id="rId6"/>
    <p:sldId id="543" r:id="rId7"/>
    <p:sldId id="458" r:id="rId8"/>
    <p:sldId id="459" r:id="rId9"/>
    <p:sldId id="460" r:id="rId10"/>
    <p:sldId id="382" r:id="rId11"/>
    <p:sldId id="54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545" r:id="rId26"/>
    <p:sldId id="396" r:id="rId27"/>
    <p:sldId id="397" r:id="rId28"/>
    <p:sldId id="399" r:id="rId29"/>
    <p:sldId id="546" r:id="rId30"/>
    <p:sldId id="404" r:id="rId31"/>
    <p:sldId id="406" r:id="rId32"/>
    <p:sldId id="407" r:id="rId33"/>
    <p:sldId id="414" r:id="rId34"/>
    <p:sldId id="415" r:id="rId35"/>
    <p:sldId id="416" r:id="rId36"/>
    <p:sldId id="417" r:id="rId37"/>
    <p:sldId id="418" r:id="rId38"/>
    <p:sldId id="419" r:id="rId39"/>
    <p:sldId id="449" r:id="rId40"/>
    <p:sldId id="552" r:id="rId41"/>
    <p:sldId id="574" r:id="rId42"/>
    <p:sldId id="425" r:id="rId43"/>
    <p:sldId id="428" r:id="rId44"/>
    <p:sldId id="429" r:id="rId45"/>
    <p:sldId id="575" r:id="rId46"/>
    <p:sldId id="430" r:id="rId47"/>
    <p:sldId id="431" r:id="rId48"/>
    <p:sldId id="432" r:id="rId49"/>
    <p:sldId id="433" r:id="rId50"/>
    <p:sldId id="435" r:id="rId51"/>
    <p:sldId id="436" r:id="rId52"/>
    <p:sldId id="437" r:id="rId53"/>
    <p:sldId id="438" r:id="rId54"/>
    <p:sldId id="439" r:id="rId55"/>
    <p:sldId id="440" r:id="rId56"/>
    <p:sldId id="548" r:id="rId57"/>
    <p:sldId id="442" r:id="rId58"/>
    <p:sldId id="450" r:id="rId59"/>
    <p:sldId id="555" r:id="rId60"/>
    <p:sldId id="556" r:id="rId61"/>
    <p:sldId id="557" r:id="rId62"/>
    <p:sldId id="553" r:id="rId63"/>
    <p:sldId id="554" r:id="rId64"/>
    <p:sldId id="490" r:id="rId65"/>
    <p:sldId id="491" r:id="rId66"/>
    <p:sldId id="492" r:id="rId67"/>
    <p:sldId id="493" r:id="rId68"/>
    <p:sldId id="558" r:id="rId69"/>
    <p:sldId id="559" r:id="rId70"/>
    <p:sldId id="561" r:id="rId71"/>
    <p:sldId id="560" r:id="rId72"/>
    <p:sldId id="562" r:id="rId73"/>
    <p:sldId id="563" r:id="rId74"/>
    <p:sldId id="564" r:id="rId75"/>
    <p:sldId id="565" r:id="rId76"/>
    <p:sldId id="494" r:id="rId77"/>
    <p:sldId id="495" r:id="rId78"/>
    <p:sldId id="496" r:id="rId79"/>
    <p:sldId id="500" r:id="rId80"/>
    <p:sldId id="501" r:id="rId81"/>
    <p:sldId id="502" r:id="rId82"/>
    <p:sldId id="497" r:id="rId83"/>
    <p:sldId id="498" r:id="rId84"/>
    <p:sldId id="499" r:id="rId85"/>
    <p:sldId id="503" r:id="rId86"/>
    <p:sldId id="504" r:id="rId87"/>
    <p:sldId id="505" r:id="rId88"/>
    <p:sldId id="506" r:id="rId89"/>
    <p:sldId id="507" r:id="rId90"/>
    <p:sldId id="508" r:id="rId91"/>
    <p:sldId id="566" r:id="rId92"/>
    <p:sldId id="567" r:id="rId93"/>
    <p:sldId id="569" r:id="rId94"/>
    <p:sldId id="570" r:id="rId95"/>
    <p:sldId id="573" r:id="rId96"/>
    <p:sldId id="572" r:id="rId97"/>
    <p:sldId id="549" r:id="rId98"/>
    <p:sldId id="512" r:id="rId99"/>
    <p:sldId id="536" r:id="rId100"/>
    <p:sldId id="517" r:id="rId101"/>
    <p:sldId id="534" r:id="rId102"/>
    <p:sldId id="518" r:id="rId103"/>
    <p:sldId id="528" r:id="rId104"/>
    <p:sldId id="550" r:id="rId105"/>
    <p:sldId id="513" r:id="rId106"/>
    <p:sldId id="519" r:id="rId107"/>
    <p:sldId id="515" r:id="rId108"/>
    <p:sldId id="516" r:id="rId109"/>
    <p:sldId id="539" r:id="rId110"/>
    <p:sldId id="540" r:id="rId111"/>
    <p:sldId id="529" r:id="rId112"/>
    <p:sldId id="551" r:id="rId113"/>
    <p:sldId id="541" r:id="rId114"/>
    <p:sldId id="530" r:id="rId115"/>
    <p:sldId id="542" r:id="rId116"/>
    <p:sldId id="531"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00"/>
    <a:srgbClr val="33CC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390B6-A91B-FB41-B463-0FEEA6E555D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4474F789-6015-EC4D-862D-866EFB45A1EC}">
      <dgm:prSet phldrT="[Text]" custT="1"/>
      <dgm:spPr>
        <a:solidFill>
          <a:schemeClr val="accent1">
            <a:lumMod val="75000"/>
          </a:schemeClr>
        </a:solidFill>
      </dgm:spPr>
      <dgm:t>
        <a:bodyPr/>
        <a:lstStyle/>
        <a:p>
          <a:r>
            <a:rPr lang="en-US" sz="1200" dirty="0"/>
            <a:t>Faculty Led Learning</a:t>
          </a:r>
        </a:p>
      </dgm:t>
    </dgm:pt>
    <dgm:pt modelId="{3C4A072F-34B2-7442-90B9-2E9FAD5F3C6C}" type="parTrans" cxnId="{BF0BBD71-4D44-1643-AADC-2ECD49561ED4}">
      <dgm:prSet/>
      <dgm:spPr/>
      <dgm:t>
        <a:bodyPr/>
        <a:lstStyle/>
        <a:p>
          <a:endParaRPr lang="en-US" sz="1200">
            <a:solidFill>
              <a:schemeClr val="tx1"/>
            </a:solidFill>
          </a:endParaRPr>
        </a:p>
      </dgm:t>
    </dgm:pt>
    <dgm:pt modelId="{869E4A76-6422-2B4B-8E30-AD8AFBEECCB4}" type="sibTrans" cxnId="{BF0BBD71-4D44-1643-AADC-2ECD49561ED4}">
      <dgm:prSet/>
      <dgm:spPr/>
      <dgm:t>
        <a:bodyPr/>
        <a:lstStyle/>
        <a:p>
          <a:endParaRPr lang="en-US" sz="1200">
            <a:solidFill>
              <a:schemeClr val="tx1"/>
            </a:solidFill>
          </a:endParaRPr>
        </a:p>
      </dgm:t>
    </dgm:pt>
    <dgm:pt modelId="{CFD652F6-2DDA-AA49-B34B-95CBC4990120}">
      <dgm:prSet phldrT="[Text]" custT="1"/>
      <dgm:spPr/>
      <dgm:t>
        <a:bodyPr/>
        <a:lstStyle/>
        <a:p>
          <a:r>
            <a:rPr lang="en-US" sz="1200" dirty="0"/>
            <a:t>Classroom  learning</a:t>
          </a:r>
        </a:p>
      </dgm:t>
    </dgm:pt>
    <dgm:pt modelId="{57E363D5-B890-5044-8149-83FF6E59E624}" type="parTrans" cxnId="{24D9D830-F206-424E-92F6-461AAC2719AF}">
      <dgm:prSet/>
      <dgm:spPr/>
      <dgm:t>
        <a:bodyPr/>
        <a:lstStyle/>
        <a:p>
          <a:endParaRPr lang="en-US" sz="1200" dirty="0">
            <a:solidFill>
              <a:schemeClr val="tx1"/>
            </a:solidFill>
          </a:endParaRPr>
        </a:p>
      </dgm:t>
    </dgm:pt>
    <dgm:pt modelId="{213F971F-E64A-E54B-809D-761906423ED1}" type="sibTrans" cxnId="{24D9D830-F206-424E-92F6-461AAC2719AF}">
      <dgm:prSet/>
      <dgm:spPr/>
      <dgm:t>
        <a:bodyPr/>
        <a:lstStyle/>
        <a:p>
          <a:endParaRPr lang="en-US" sz="1200">
            <a:solidFill>
              <a:schemeClr val="tx1"/>
            </a:solidFill>
          </a:endParaRPr>
        </a:p>
      </dgm:t>
    </dgm:pt>
    <dgm:pt modelId="{C4BD3198-3DD2-4B40-998E-6CEC10C66119}">
      <dgm:prSet phldrT="[Text]" custT="1"/>
      <dgm:spPr/>
      <dgm:t>
        <a:bodyPr/>
        <a:lstStyle/>
        <a:p>
          <a:r>
            <a:rPr lang="en-US" sz="1200" dirty="0"/>
            <a:t>Practice Lab</a:t>
          </a:r>
        </a:p>
      </dgm:t>
    </dgm:pt>
    <dgm:pt modelId="{4792FCCF-0FDD-2B48-A488-0784653CA573}" type="parTrans" cxnId="{84724583-5372-8C40-8349-EF9028C42279}">
      <dgm:prSet/>
      <dgm:spPr/>
      <dgm:t>
        <a:bodyPr/>
        <a:lstStyle/>
        <a:p>
          <a:endParaRPr lang="en-US" sz="1200" dirty="0">
            <a:solidFill>
              <a:schemeClr val="tx1"/>
            </a:solidFill>
          </a:endParaRPr>
        </a:p>
      </dgm:t>
    </dgm:pt>
    <dgm:pt modelId="{F82FC6DB-F3C9-DB4B-A872-7E24638E3BC5}" type="sibTrans" cxnId="{84724583-5372-8C40-8349-EF9028C42279}">
      <dgm:prSet/>
      <dgm:spPr/>
      <dgm:t>
        <a:bodyPr/>
        <a:lstStyle/>
        <a:p>
          <a:endParaRPr lang="en-US" sz="1200">
            <a:solidFill>
              <a:schemeClr val="tx1"/>
            </a:solidFill>
          </a:endParaRPr>
        </a:p>
      </dgm:t>
    </dgm:pt>
    <dgm:pt modelId="{9E7A34D6-F64E-714B-97EF-67862D554A7C}">
      <dgm:prSet phldrT="[Text]" custT="1"/>
      <dgm:spPr/>
      <dgm:t>
        <a:bodyPr/>
        <a:lstStyle/>
        <a:p>
          <a:r>
            <a:rPr lang="en-US" sz="1200" dirty="0"/>
            <a:t>Assignment based skill development</a:t>
          </a:r>
        </a:p>
      </dgm:t>
    </dgm:pt>
    <dgm:pt modelId="{17228FA8-2110-DE44-A4FC-6828BDF4E6D6}" type="parTrans" cxnId="{D8FC6FDF-BDAA-ED49-A9E0-C1D3F4A108F0}">
      <dgm:prSet/>
      <dgm:spPr/>
      <dgm:t>
        <a:bodyPr/>
        <a:lstStyle/>
        <a:p>
          <a:endParaRPr lang="en-US" sz="1200" dirty="0">
            <a:solidFill>
              <a:schemeClr val="tx1"/>
            </a:solidFill>
          </a:endParaRPr>
        </a:p>
      </dgm:t>
    </dgm:pt>
    <dgm:pt modelId="{97194D9C-75B8-C148-9586-9182FFDA9B17}" type="sibTrans" cxnId="{D8FC6FDF-BDAA-ED49-A9E0-C1D3F4A108F0}">
      <dgm:prSet/>
      <dgm:spPr/>
      <dgm:t>
        <a:bodyPr/>
        <a:lstStyle/>
        <a:p>
          <a:endParaRPr lang="en-US" sz="1200">
            <a:solidFill>
              <a:schemeClr val="tx1"/>
            </a:solidFill>
          </a:endParaRPr>
        </a:p>
      </dgm:t>
    </dgm:pt>
    <dgm:pt modelId="{F6C12D27-33E1-4F47-A924-BCBA93805C49}" type="pres">
      <dgm:prSet presAssocID="{538390B6-A91B-FB41-B463-0FEEA6E555DA}" presName="cycle" presStyleCnt="0">
        <dgm:presLayoutVars>
          <dgm:chMax val="1"/>
          <dgm:dir/>
          <dgm:animLvl val="ctr"/>
          <dgm:resizeHandles val="exact"/>
        </dgm:presLayoutVars>
      </dgm:prSet>
      <dgm:spPr/>
    </dgm:pt>
    <dgm:pt modelId="{FE129CC5-1545-324D-9D15-3DA5FF62820C}" type="pres">
      <dgm:prSet presAssocID="{4474F789-6015-EC4D-862D-866EFB45A1EC}" presName="centerShape" presStyleLbl="node0" presStyleIdx="0" presStyleCnt="1"/>
      <dgm:spPr/>
    </dgm:pt>
    <dgm:pt modelId="{1A6F40FD-EE98-8243-9951-D82923857DBF}" type="pres">
      <dgm:prSet presAssocID="{57E363D5-B890-5044-8149-83FF6E59E624}" presName="parTrans" presStyleLbl="bgSibTrans2D1" presStyleIdx="0" presStyleCnt="3"/>
      <dgm:spPr/>
    </dgm:pt>
    <dgm:pt modelId="{F43A2E1C-0BA2-DD49-B426-930CFE62267D}" type="pres">
      <dgm:prSet presAssocID="{CFD652F6-2DDA-AA49-B34B-95CBC4990120}" presName="node" presStyleLbl="node1" presStyleIdx="0" presStyleCnt="3" custScaleX="127099" custScaleY="101283" custRadScaleRad="113053" custRadScaleInc="-14376">
        <dgm:presLayoutVars>
          <dgm:bulletEnabled val="1"/>
        </dgm:presLayoutVars>
      </dgm:prSet>
      <dgm:spPr/>
    </dgm:pt>
    <dgm:pt modelId="{E46AF62D-B29F-9D42-ADB9-85C571795666}" type="pres">
      <dgm:prSet presAssocID="{4792FCCF-0FDD-2B48-A488-0784653CA573}" presName="parTrans" presStyleLbl="bgSibTrans2D1" presStyleIdx="1" presStyleCnt="3"/>
      <dgm:spPr/>
    </dgm:pt>
    <dgm:pt modelId="{C5E8C0FB-5634-D948-95A2-1DD9C41B73A1}" type="pres">
      <dgm:prSet presAssocID="{C4BD3198-3DD2-4B40-998E-6CEC10C66119}" presName="node" presStyleLbl="node1" presStyleIdx="1" presStyleCnt="3" custScaleX="125962" custScaleY="90116">
        <dgm:presLayoutVars>
          <dgm:bulletEnabled val="1"/>
        </dgm:presLayoutVars>
      </dgm:prSet>
      <dgm:spPr/>
    </dgm:pt>
    <dgm:pt modelId="{BBA24CEC-F96A-584E-BA8A-B6792705A7EA}" type="pres">
      <dgm:prSet presAssocID="{17228FA8-2110-DE44-A4FC-6828BDF4E6D6}" presName="parTrans" presStyleLbl="bgSibTrans2D1" presStyleIdx="2" presStyleCnt="3"/>
      <dgm:spPr/>
    </dgm:pt>
    <dgm:pt modelId="{30FCDC05-29B9-2749-BDC4-C34360048ADD}" type="pres">
      <dgm:prSet presAssocID="{9E7A34D6-F64E-714B-97EF-67862D554A7C}" presName="node" presStyleLbl="node1" presStyleIdx="2" presStyleCnt="3" custScaleX="127559" custScaleY="94241" custRadScaleRad="114514" custRadScaleInc="10190">
        <dgm:presLayoutVars>
          <dgm:bulletEnabled val="1"/>
        </dgm:presLayoutVars>
      </dgm:prSet>
      <dgm:spPr/>
    </dgm:pt>
  </dgm:ptLst>
  <dgm:cxnLst>
    <dgm:cxn modelId="{2E43430B-1C92-454C-9DCA-F5510F368BA0}" type="presOf" srcId="{4792FCCF-0FDD-2B48-A488-0784653CA573}" destId="{E46AF62D-B29F-9D42-ADB9-85C571795666}" srcOrd="0" destOrd="0" presId="urn:microsoft.com/office/officeart/2005/8/layout/radial4"/>
    <dgm:cxn modelId="{F27DE51A-6216-4895-9407-220D017B9C42}" type="presOf" srcId="{9E7A34D6-F64E-714B-97EF-67862D554A7C}" destId="{30FCDC05-29B9-2749-BDC4-C34360048ADD}" srcOrd="0" destOrd="0" presId="urn:microsoft.com/office/officeart/2005/8/layout/radial4"/>
    <dgm:cxn modelId="{24D9D830-F206-424E-92F6-461AAC2719AF}" srcId="{4474F789-6015-EC4D-862D-866EFB45A1EC}" destId="{CFD652F6-2DDA-AA49-B34B-95CBC4990120}" srcOrd="0" destOrd="0" parTransId="{57E363D5-B890-5044-8149-83FF6E59E624}" sibTransId="{213F971F-E64A-E54B-809D-761906423ED1}"/>
    <dgm:cxn modelId="{DA4DC55C-068C-4284-9EFE-1E1B89C0DDED}" type="presOf" srcId="{538390B6-A91B-FB41-B463-0FEEA6E555DA}" destId="{F6C12D27-33E1-4F47-A924-BCBA93805C49}" srcOrd="0" destOrd="0" presId="urn:microsoft.com/office/officeart/2005/8/layout/radial4"/>
    <dgm:cxn modelId="{F39C0F63-B9E6-4DD4-867D-58FBDEA8D0AF}" type="presOf" srcId="{57E363D5-B890-5044-8149-83FF6E59E624}" destId="{1A6F40FD-EE98-8243-9951-D82923857DBF}" srcOrd="0" destOrd="0" presId="urn:microsoft.com/office/officeart/2005/8/layout/radial4"/>
    <dgm:cxn modelId="{5E8F086B-F1C8-4FB6-8212-86A9E71E607E}" type="presOf" srcId="{CFD652F6-2DDA-AA49-B34B-95CBC4990120}" destId="{F43A2E1C-0BA2-DD49-B426-930CFE62267D}" srcOrd="0" destOrd="0" presId="urn:microsoft.com/office/officeart/2005/8/layout/radial4"/>
    <dgm:cxn modelId="{BF0BBD71-4D44-1643-AADC-2ECD49561ED4}" srcId="{538390B6-A91B-FB41-B463-0FEEA6E555DA}" destId="{4474F789-6015-EC4D-862D-866EFB45A1EC}" srcOrd="0" destOrd="0" parTransId="{3C4A072F-34B2-7442-90B9-2E9FAD5F3C6C}" sibTransId="{869E4A76-6422-2B4B-8E30-AD8AFBEECCB4}"/>
    <dgm:cxn modelId="{84724583-5372-8C40-8349-EF9028C42279}" srcId="{4474F789-6015-EC4D-862D-866EFB45A1EC}" destId="{C4BD3198-3DD2-4B40-998E-6CEC10C66119}" srcOrd="1" destOrd="0" parTransId="{4792FCCF-0FDD-2B48-A488-0784653CA573}" sibTransId="{F82FC6DB-F3C9-DB4B-A872-7E24638E3BC5}"/>
    <dgm:cxn modelId="{A2566E8B-61F4-48A2-883C-0EEA1705F5CE}" type="presOf" srcId="{C4BD3198-3DD2-4B40-998E-6CEC10C66119}" destId="{C5E8C0FB-5634-D948-95A2-1DD9C41B73A1}" srcOrd="0" destOrd="0" presId="urn:microsoft.com/office/officeart/2005/8/layout/radial4"/>
    <dgm:cxn modelId="{3AA486A1-5B64-4CEA-BA11-A23378C62674}" type="presOf" srcId="{4474F789-6015-EC4D-862D-866EFB45A1EC}" destId="{FE129CC5-1545-324D-9D15-3DA5FF62820C}" srcOrd="0" destOrd="0" presId="urn:microsoft.com/office/officeart/2005/8/layout/radial4"/>
    <dgm:cxn modelId="{D8FC6FDF-BDAA-ED49-A9E0-C1D3F4A108F0}" srcId="{4474F789-6015-EC4D-862D-866EFB45A1EC}" destId="{9E7A34D6-F64E-714B-97EF-67862D554A7C}" srcOrd="2" destOrd="0" parTransId="{17228FA8-2110-DE44-A4FC-6828BDF4E6D6}" sibTransId="{97194D9C-75B8-C148-9586-9182FFDA9B17}"/>
    <dgm:cxn modelId="{F918F3FC-16AC-44B1-BC75-1602649C3100}" type="presOf" srcId="{17228FA8-2110-DE44-A4FC-6828BDF4E6D6}" destId="{BBA24CEC-F96A-584E-BA8A-B6792705A7EA}" srcOrd="0" destOrd="0" presId="urn:microsoft.com/office/officeart/2005/8/layout/radial4"/>
    <dgm:cxn modelId="{11756996-BE4B-49E4-AB70-04FA4EA08D9E}" type="presParOf" srcId="{F6C12D27-33E1-4F47-A924-BCBA93805C49}" destId="{FE129CC5-1545-324D-9D15-3DA5FF62820C}" srcOrd="0" destOrd="0" presId="urn:microsoft.com/office/officeart/2005/8/layout/radial4"/>
    <dgm:cxn modelId="{9340FCF4-E610-4686-9422-E3C46A552A67}" type="presParOf" srcId="{F6C12D27-33E1-4F47-A924-BCBA93805C49}" destId="{1A6F40FD-EE98-8243-9951-D82923857DBF}" srcOrd="1" destOrd="0" presId="urn:microsoft.com/office/officeart/2005/8/layout/radial4"/>
    <dgm:cxn modelId="{10B39AFB-D4BC-4CB3-9B77-2D4564745FF2}" type="presParOf" srcId="{F6C12D27-33E1-4F47-A924-BCBA93805C49}" destId="{F43A2E1C-0BA2-DD49-B426-930CFE62267D}" srcOrd="2" destOrd="0" presId="urn:microsoft.com/office/officeart/2005/8/layout/radial4"/>
    <dgm:cxn modelId="{C387B6FF-C437-4C95-BE25-A48EE5915EA9}" type="presParOf" srcId="{F6C12D27-33E1-4F47-A924-BCBA93805C49}" destId="{E46AF62D-B29F-9D42-ADB9-85C571795666}" srcOrd="3" destOrd="0" presId="urn:microsoft.com/office/officeart/2005/8/layout/radial4"/>
    <dgm:cxn modelId="{EED3601D-DC11-4AE3-96C6-9984B835B07C}" type="presParOf" srcId="{F6C12D27-33E1-4F47-A924-BCBA93805C49}" destId="{C5E8C0FB-5634-D948-95A2-1DD9C41B73A1}" srcOrd="4" destOrd="0" presId="urn:microsoft.com/office/officeart/2005/8/layout/radial4"/>
    <dgm:cxn modelId="{1CEF4009-75C7-4E74-B129-159F983F42D5}" type="presParOf" srcId="{F6C12D27-33E1-4F47-A924-BCBA93805C49}" destId="{BBA24CEC-F96A-584E-BA8A-B6792705A7EA}" srcOrd="5" destOrd="0" presId="urn:microsoft.com/office/officeart/2005/8/layout/radial4"/>
    <dgm:cxn modelId="{FCC93581-0027-4108-9B54-B19516EED952}" type="presParOf" srcId="{F6C12D27-33E1-4F47-A924-BCBA93805C49}" destId="{30FCDC05-29B9-2749-BDC4-C34360048AD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390B6-A91B-FB41-B463-0FEEA6E555D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4474F789-6015-EC4D-862D-866EFB45A1EC}">
      <dgm:prSet phldrT="[Text]" custT="1"/>
      <dgm:spPr>
        <a:solidFill>
          <a:schemeClr val="accent1">
            <a:lumMod val="75000"/>
          </a:schemeClr>
        </a:solidFill>
      </dgm:spPr>
      <dgm:t>
        <a:bodyPr/>
        <a:lstStyle/>
        <a:p>
          <a:r>
            <a:rPr lang="en-US" sz="1100" dirty="0"/>
            <a:t>Self Driven Learning</a:t>
          </a:r>
        </a:p>
      </dgm:t>
    </dgm:pt>
    <dgm:pt modelId="{3C4A072F-34B2-7442-90B9-2E9FAD5F3C6C}" type="parTrans" cxnId="{BF0BBD71-4D44-1643-AADC-2ECD49561ED4}">
      <dgm:prSet/>
      <dgm:spPr/>
      <dgm:t>
        <a:bodyPr/>
        <a:lstStyle/>
        <a:p>
          <a:endParaRPr lang="en-US" sz="1100">
            <a:solidFill>
              <a:schemeClr val="tx1"/>
            </a:solidFill>
          </a:endParaRPr>
        </a:p>
      </dgm:t>
    </dgm:pt>
    <dgm:pt modelId="{869E4A76-6422-2B4B-8E30-AD8AFBEECCB4}" type="sibTrans" cxnId="{BF0BBD71-4D44-1643-AADC-2ECD49561ED4}">
      <dgm:prSet/>
      <dgm:spPr/>
      <dgm:t>
        <a:bodyPr/>
        <a:lstStyle/>
        <a:p>
          <a:endParaRPr lang="en-US" sz="1100">
            <a:solidFill>
              <a:schemeClr val="tx1"/>
            </a:solidFill>
          </a:endParaRPr>
        </a:p>
      </dgm:t>
    </dgm:pt>
    <dgm:pt modelId="{CFD652F6-2DDA-AA49-B34B-95CBC4990120}">
      <dgm:prSet phldrT="[Text]" custT="1"/>
      <dgm:spPr/>
      <dgm:t>
        <a:bodyPr/>
        <a:lstStyle/>
        <a:p>
          <a:r>
            <a:rPr lang="en-US" sz="1200" dirty="0"/>
            <a:t>Course Revision</a:t>
          </a:r>
        </a:p>
      </dgm:t>
    </dgm:pt>
    <dgm:pt modelId="{57E363D5-B890-5044-8149-83FF6E59E624}" type="parTrans" cxnId="{24D9D830-F206-424E-92F6-461AAC2719AF}">
      <dgm:prSet/>
      <dgm:spPr/>
      <dgm:t>
        <a:bodyPr/>
        <a:lstStyle/>
        <a:p>
          <a:endParaRPr lang="en-US" sz="1100" dirty="0">
            <a:solidFill>
              <a:schemeClr val="tx1"/>
            </a:solidFill>
          </a:endParaRPr>
        </a:p>
      </dgm:t>
    </dgm:pt>
    <dgm:pt modelId="{213F971F-E64A-E54B-809D-761906423ED1}" type="sibTrans" cxnId="{24D9D830-F206-424E-92F6-461AAC2719AF}">
      <dgm:prSet/>
      <dgm:spPr/>
      <dgm:t>
        <a:bodyPr/>
        <a:lstStyle/>
        <a:p>
          <a:endParaRPr lang="en-US" sz="1100">
            <a:solidFill>
              <a:schemeClr val="tx1"/>
            </a:solidFill>
          </a:endParaRPr>
        </a:p>
      </dgm:t>
    </dgm:pt>
    <dgm:pt modelId="{C4BD3198-3DD2-4B40-998E-6CEC10C66119}">
      <dgm:prSet phldrT="[Text]" custT="1"/>
      <dgm:spPr/>
      <dgm:t>
        <a:bodyPr/>
        <a:lstStyle/>
        <a:p>
          <a:r>
            <a:rPr lang="en-US" sz="1200" dirty="0"/>
            <a:t>Library Reference</a:t>
          </a:r>
        </a:p>
      </dgm:t>
    </dgm:pt>
    <dgm:pt modelId="{4792FCCF-0FDD-2B48-A488-0784653CA573}" type="parTrans" cxnId="{84724583-5372-8C40-8349-EF9028C42279}">
      <dgm:prSet/>
      <dgm:spPr/>
      <dgm:t>
        <a:bodyPr/>
        <a:lstStyle/>
        <a:p>
          <a:endParaRPr lang="en-US" sz="1100" dirty="0">
            <a:solidFill>
              <a:schemeClr val="tx1"/>
            </a:solidFill>
          </a:endParaRPr>
        </a:p>
      </dgm:t>
    </dgm:pt>
    <dgm:pt modelId="{F82FC6DB-F3C9-DB4B-A872-7E24638E3BC5}" type="sibTrans" cxnId="{84724583-5372-8C40-8349-EF9028C42279}">
      <dgm:prSet/>
      <dgm:spPr/>
      <dgm:t>
        <a:bodyPr/>
        <a:lstStyle/>
        <a:p>
          <a:endParaRPr lang="en-US" sz="1100">
            <a:solidFill>
              <a:schemeClr val="tx1"/>
            </a:solidFill>
          </a:endParaRPr>
        </a:p>
      </dgm:t>
    </dgm:pt>
    <dgm:pt modelId="{9E7A34D6-F64E-714B-97EF-67862D554A7C}">
      <dgm:prSet phldrT="[Text]" custT="1"/>
      <dgm:spPr/>
      <dgm:t>
        <a:bodyPr/>
        <a:lstStyle/>
        <a:p>
          <a:r>
            <a:rPr lang="en-US" sz="1200" dirty="0"/>
            <a:t>Research &amp; Development</a:t>
          </a:r>
        </a:p>
      </dgm:t>
    </dgm:pt>
    <dgm:pt modelId="{17228FA8-2110-DE44-A4FC-6828BDF4E6D6}" type="parTrans" cxnId="{D8FC6FDF-BDAA-ED49-A9E0-C1D3F4A108F0}">
      <dgm:prSet/>
      <dgm:spPr/>
      <dgm:t>
        <a:bodyPr/>
        <a:lstStyle/>
        <a:p>
          <a:endParaRPr lang="en-US" sz="1100" dirty="0">
            <a:solidFill>
              <a:schemeClr val="tx1"/>
            </a:solidFill>
          </a:endParaRPr>
        </a:p>
      </dgm:t>
    </dgm:pt>
    <dgm:pt modelId="{97194D9C-75B8-C148-9586-9182FFDA9B17}" type="sibTrans" cxnId="{D8FC6FDF-BDAA-ED49-A9E0-C1D3F4A108F0}">
      <dgm:prSet/>
      <dgm:spPr/>
      <dgm:t>
        <a:bodyPr/>
        <a:lstStyle/>
        <a:p>
          <a:endParaRPr lang="en-US" sz="1100">
            <a:solidFill>
              <a:schemeClr val="tx1"/>
            </a:solidFill>
          </a:endParaRPr>
        </a:p>
      </dgm:t>
    </dgm:pt>
    <dgm:pt modelId="{F8BFDB07-E6AA-7F46-AD60-AAE985CE460A}">
      <dgm:prSet phldrT="[Text]" custT="1"/>
      <dgm:spPr/>
      <dgm:t>
        <a:bodyPr/>
        <a:lstStyle/>
        <a:p>
          <a:r>
            <a:rPr lang="en-US" sz="1200" dirty="0"/>
            <a:t>Project Work</a:t>
          </a:r>
        </a:p>
      </dgm:t>
    </dgm:pt>
    <dgm:pt modelId="{D89A79E0-511A-2D4A-8DBC-71969E87046D}" type="parTrans" cxnId="{44833149-75C2-2448-BD16-EAF0FD679117}">
      <dgm:prSet/>
      <dgm:spPr/>
      <dgm:t>
        <a:bodyPr/>
        <a:lstStyle/>
        <a:p>
          <a:endParaRPr lang="en-US" sz="1100" dirty="0">
            <a:solidFill>
              <a:schemeClr val="tx1"/>
            </a:solidFill>
          </a:endParaRPr>
        </a:p>
      </dgm:t>
    </dgm:pt>
    <dgm:pt modelId="{7493C6EF-BFCA-BD46-A8E9-0A0AF2BE05C4}" type="sibTrans" cxnId="{44833149-75C2-2448-BD16-EAF0FD679117}">
      <dgm:prSet/>
      <dgm:spPr/>
      <dgm:t>
        <a:bodyPr/>
        <a:lstStyle/>
        <a:p>
          <a:endParaRPr lang="en-US" sz="1100">
            <a:solidFill>
              <a:schemeClr val="tx1"/>
            </a:solidFill>
          </a:endParaRPr>
        </a:p>
      </dgm:t>
    </dgm:pt>
    <dgm:pt modelId="{EB254F02-02B1-254D-85E3-A76E9A09EEF4}">
      <dgm:prSet phldrT="[Text]" custT="1"/>
      <dgm:spPr/>
      <dgm:t>
        <a:bodyPr/>
        <a:lstStyle/>
        <a:p>
          <a:r>
            <a:rPr lang="en-US" sz="1200" dirty="0"/>
            <a:t>E-STUDIO</a:t>
          </a:r>
        </a:p>
      </dgm:t>
    </dgm:pt>
    <dgm:pt modelId="{B2B07C25-070B-F647-999B-FCFAAE5C5240}" type="parTrans" cxnId="{D2C364D9-E77F-8948-9EC1-2C2DB0E98B76}">
      <dgm:prSet/>
      <dgm:spPr/>
      <dgm:t>
        <a:bodyPr/>
        <a:lstStyle/>
        <a:p>
          <a:endParaRPr lang="en-US" sz="1100" dirty="0">
            <a:solidFill>
              <a:schemeClr val="tx1"/>
            </a:solidFill>
          </a:endParaRPr>
        </a:p>
      </dgm:t>
    </dgm:pt>
    <dgm:pt modelId="{64EBCDFC-EDA4-A14F-9565-4F6FAE0C588A}" type="sibTrans" cxnId="{D2C364D9-E77F-8948-9EC1-2C2DB0E98B76}">
      <dgm:prSet/>
      <dgm:spPr/>
      <dgm:t>
        <a:bodyPr/>
        <a:lstStyle/>
        <a:p>
          <a:endParaRPr lang="en-US" sz="1100">
            <a:solidFill>
              <a:schemeClr val="tx1"/>
            </a:solidFill>
          </a:endParaRPr>
        </a:p>
      </dgm:t>
    </dgm:pt>
    <dgm:pt modelId="{3D769682-6222-BD4A-A0E8-2A783150FC85}">
      <dgm:prSet phldrT="[Text]" custT="1"/>
      <dgm:spPr/>
      <dgm:t>
        <a:bodyPr/>
        <a:lstStyle/>
        <a:p>
          <a:r>
            <a:rPr lang="en-US" sz="1200" dirty="0"/>
            <a:t>ZICA APP</a:t>
          </a:r>
        </a:p>
      </dgm:t>
    </dgm:pt>
    <dgm:pt modelId="{C52AC2AA-064B-A340-98F5-387142FC2FAF}" type="parTrans" cxnId="{EE07BCBB-DE4A-8B44-9778-01E9D5190C69}">
      <dgm:prSet/>
      <dgm:spPr/>
      <dgm:t>
        <a:bodyPr/>
        <a:lstStyle/>
        <a:p>
          <a:endParaRPr lang="en-US" sz="1100" dirty="0">
            <a:solidFill>
              <a:schemeClr val="tx1"/>
            </a:solidFill>
          </a:endParaRPr>
        </a:p>
      </dgm:t>
    </dgm:pt>
    <dgm:pt modelId="{D6D8EC6F-CB31-8E48-B1CB-0067CEA711D4}" type="sibTrans" cxnId="{EE07BCBB-DE4A-8B44-9778-01E9D5190C69}">
      <dgm:prSet/>
      <dgm:spPr/>
      <dgm:t>
        <a:bodyPr/>
        <a:lstStyle/>
        <a:p>
          <a:endParaRPr lang="en-US" sz="1100">
            <a:solidFill>
              <a:schemeClr val="tx1"/>
            </a:solidFill>
          </a:endParaRPr>
        </a:p>
      </dgm:t>
    </dgm:pt>
    <dgm:pt modelId="{F6C12D27-33E1-4F47-A924-BCBA93805C49}" type="pres">
      <dgm:prSet presAssocID="{538390B6-A91B-FB41-B463-0FEEA6E555DA}" presName="cycle" presStyleCnt="0">
        <dgm:presLayoutVars>
          <dgm:chMax val="1"/>
          <dgm:dir/>
          <dgm:animLvl val="ctr"/>
          <dgm:resizeHandles val="exact"/>
        </dgm:presLayoutVars>
      </dgm:prSet>
      <dgm:spPr/>
    </dgm:pt>
    <dgm:pt modelId="{FE129CC5-1545-324D-9D15-3DA5FF62820C}" type="pres">
      <dgm:prSet presAssocID="{4474F789-6015-EC4D-862D-866EFB45A1EC}" presName="centerShape" presStyleLbl="node0" presStyleIdx="0" presStyleCnt="1"/>
      <dgm:spPr/>
    </dgm:pt>
    <dgm:pt modelId="{1A6F40FD-EE98-8243-9951-D82923857DBF}" type="pres">
      <dgm:prSet presAssocID="{57E363D5-B890-5044-8149-83FF6E59E624}" presName="parTrans" presStyleLbl="bgSibTrans2D1" presStyleIdx="0" presStyleCnt="6"/>
      <dgm:spPr/>
    </dgm:pt>
    <dgm:pt modelId="{F43A2E1C-0BA2-DD49-B426-930CFE62267D}" type="pres">
      <dgm:prSet presAssocID="{CFD652F6-2DDA-AA49-B34B-95CBC4990120}" presName="node" presStyleLbl="node1" presStyleIdx="0" presStyleCnt="6">
        <dgm:presLayoutVars>
          <dgm:bulletEnabled val="1"/>
        </dgm:presLayoutVars>
      </dgm:prSet>
      <dgm:spPr/>
    </dgm:pt>
    <dgm:pt modelId="{E46AF62D-B29F-9D42-ADB9-85C571795666}" type="pres">
      <dgm:prSet presAssocID="{4792FCCF-0FDD-2B48-A488-0784653CA573}" presName="parTrans" presStyleLbl="bgSibTrans2D1" presStyleIdx="1" presStyleCnt="6"/>
      <dgm:spPr/>
    </dgm:pt>
    <dgm:pt modelId="{C5E8C0FB-5634-D948-95A2-1DD9C41B73A1}" type="pres">
      <dgm:prSet presAssocID="{C4BD3198-3DD2-4B40-998E-6CEC10C66119}" presName="node" presStyleLbl="node1" presStyleIdx="1" presStyleCnt="6" custScaleX="119555" custRadScaleRad="101308" custRadScaleInc="-12853">
        <dgm:presLayoutVars>
          <dgm:bulletEnabled val="1"/>
        </dgm:presLayoutVars>
      </dgm:prSet>
      <dgm:spPr/>
    </dgm:pt>
    <dgm:pt modelId="{BBA24CEC-F96A-584E-BA8A-B6792705A7EA}" type="pres">
      <dgm:prSet presAssocID="{17228FA8-2110-DE44-A4FC-6828BDF4E6D6}" presName="parTrans" presStyleLbl="bgSibTrans2D1" presStyleIdx="2" presStyleCnt="6"/>
      <dgm:spPr/>
    </dgm:pt>
    <dgm:pt modelId="{30FCDC05-29B9-2749-BDC4-C34360048ADD}" type="pres">
      <dgm:prSet presAssocID="{9E7A34D6-F64E-714B-97EF-67862D554A7C}" presName="node" presStyleLbl="node1" presStyleIdx="2" presStyleCnt="6" custScaleX="149488" custRadScaleRad="100094" custRadScaleInc="-9815">
        <dgm:presLayoutVars>
          <dgm:bulletEnabled val="1"/>
        </dgm:presLayoutVars>
      </dgm:prSet>
      <dgm:spPr/>
    </dgm:pt>
    <dgm:pt modelId="{B06CD16A-D795-D549-94F5-01077C929FB0}" type="pres">
      <dgm:prSet presAssocID="{D89A79E0-511A-2D4A-8DBC-71969E87046D}" presName="parTrans" presStyleLbl="bgSibTrans2D1" presStyleIdx="3" presStyleCnt="6"/>
      <dgm:spPr/>
    </dgm:pt>
    <dgm:pt modelId="{8FFC8E79-D16A-4548-B3B9-C988E9EC243B}" type="pres">
      <dgm:prSet presAssocID="{F8BFDB07-E6AA-7F46-AD60-AAE985CE460A}" presName="node" presStyleLbl="node1" presStyleIdx="3" presStyleCnt="6" custScaleX="131867" custRadScaleRad="101223" custRadScaleInc="18939">
        <dgm:presLayoutVars>
          <dgm:bulletEnabled val="1"/>
        </dgm:presLayoutVars>
      </dgm:prSet>
      <dgm:spPr/>
    </dgm:pt>
    <dgm:pt modelId="{1F37459C-0221-DD46-A15D-67C14B58D2C0}" type="pres">
      <dgm:prSet presAssocID="{B2B07C25-070B-F647-999B-FCFAAE5C5240}" presName="parTrans" presStyleLbl="bgSibTrans2D1" presStyleIdx="4" presStyleCnt="6"/>
      <dgm:spPr/>
    </dgm:pt>
    <dgm:pt modelId="{E9EDE4F1-C708-8848-A0F4-7A2F4A8DDC14}" type="pres">
      <dgm:prSet presAssocID="{EB254F02-02B1-254D-85E3-A76E9A09EEF4}" presName="node" presStyleLbl="node1" presStyleIdx="4" presStyleCnt="6" custScaleX="133597" custRadScaleRad="102543" custRadScaleInc="17834">
        <dgm:presLayoutVars>
          <dgm:bulletEnabled val="1"/>
        </dgm:presLayoutVars>
      </dgm:prSet>
      <dgm:spPr/>
    </dgm:pt>
    <dgm:pt modelId="{735AF380-E473-6946-8BCD-107EA1364E76}" type="pres">
      <dgm:prSet presAssocID="{C52AC2AA-064B-A340-98F5-387142FC2FAF}" presName="parTrans" presStyleLbl="bgSibTrans2D1" presStyleIdx="5" presStyleCnt="6"/>
      <dgm:spPr/>
    </dgm:pt>
    <dgm:pt modelId="{93B64596-9727-1047-B733-9254515848BE}" type="pres">
      <dgm:prSet presAssocID="{3D769682-6222-BD4A-A0E8-2A783150FC85}" presName="node" presStyleLbl="node1" presStyleIdx="5" presStyleCnt="6" custScaleX="138896">
        <dgm:presLayoutVars>
          <dgm:bulletEnabled val="1"/>
        </dgm:presLayoutVars>
      </dgm:prSet>
      <dgm:spPr/>
    </dgm:pt>
  </dgm:ptLst>
  <dgm:cxnLst>
    <dgm:cxn modelId="{9F92C619-416A-435B-A910-06BACFFDC0CA}" type="presOf" srcId="{D89A79E0-511A-2D4A-8DBC-71969E87046D}" destId="{B06CD16A-D795-D549-94F5-01077C929FB0}" srcOrd="0" destOrd="0" presId="urn:microsoft.com/office/officeart/2005/8/layout/radial4"/>
    <dgm:cxn modelId="{313DD529-2979-48F3-8435-B9ED5ADEC8BB}" type="presOf" srcId="{B2B07C25-070B-F647-999B-FCFAAE5C5240}" destId="{1F37459C-0221-DD46-A15D-67C14B58D2C0}" srcOrd="0" destOrd="0" presId="urn:microsoft.com/office/officeart/2005/8/layout/radial4"/>
    <dgm:cxn modelId="{24D9D830-F206-424E-92F6-461AAC2719AF}" srcId="{4474F789-6015-EC4D-862D-866EFB45A1EC}" destId="{CFD652F6-2DDA-AA49-B34B-95CBC4990120}" srcOrd="0" destOrd="0" parTransId="{57E363D5-B890-5044-8149-83FF6E59E624}" sibTransId="{213F971F-E64A-E54B-809D-761906423ED1}"/>
    <dgm:cxn modelId="{03A94937-4C2D-451E-9AE4-52EC1652889A}" type="presOf" srcId="{17228FA8-2110-DE44-A4FC-6828BDF4E6D6}" destId="{BBA24CEC-F96A-584E-BA8A-B6792705A7EA}" srcOrd="0" destOrd="0" presId="urn:microsoft.com/office/officeart/2005/8/layout/radial4"/>
    <dgm:cxn modelId="{9020555E-7F02-43D8-A7F0-B88A13A1AC93}" type="presOf" srcId="{4474F789-6015-EC4D-862D-866EFB45A1EC}" destId="{FE129CC5-1545-324D-9D15-3DA5FF62820C}" srcOrd="0" destOrd="0" presId="urn:microsoft.com/office/officeart/2005/8/layout/radial4"/>
    <dgm:cxn modelId="{58D5895E-3797-4707-92AD-191D430AE09B}" type="presOf" srcId="{EB254F02-02B1-254D-85E3-A76E9A09EEF4}" destId="{E9EDE4F1-C708-8848-A0F4-7A2F4A8DDC14}" srcOrd="0" destOrd="0" presId="urn:microsoft.com/office/officeart/2005/8/layout/radial4"/>
    <dgm:cxn modelId="{44833149-75C2-2448-BD16-EAF0FD679117}" srcId="{4474F789-6015-EC4D-862D-866EFB45A1EC}" destId="{F8BFDB07-E6AA-7F46-AD60-AAE985CE460A}" srcOrd="3" destOrd="0" parTransId="{D89A79E0-511A-2D4A-8DBC-71969E87046D}" sibTransId="{7493C6EF-BFCA-BD46-A8E9-0A0AF2BE05C4}"/>
    <dgm:cxn modelId="{BF0BBD71-4D44-1643-AADC-2ECD49561ED4}" srcId="{538390B6-A91B-FB41-B463-0FEEA6E555DA}" destId="{4474F789-6015-EC4D-862D-866EFB45A1EC}" srcOrd="0" destOrd="0" parTransId="{3C4A072F-34B2-7442-90B9-2E9FAD5F3C6C}" sibTransId="{869E4A76-6422-2B4B-8E30-AD8AFBEECCB4}"/>
    <dgm:cxn modelId="{CBEE3C76-2036-4720-8ED6-76E117F22D2E}" type="presOf" srcId="{C4BD3198-3DD2-4B40-998E-6CEC10C66119}" destId="{C5E8C0FB-5634-D948-95A2-1DD9C41B73A1}" srcOrd="0" destOrd="0" presId="urn:microsoft.com/office/officeart/2005/8/layout/radial4"/>
    <dgm:cxn modelId="{97B5047E-CD70-4553-8BF0-00A478CDAEE3}" type="presOf" srcId="{C52AC2AA-064B-A340-98F5-387142FC2FAF}" destId="{735AF380-E473-6946-8BCD-107EA1364E76}" srcOrd="0" destOrd="0" presId="urn:microsoft.com/office/officeart/2005/8/layout/radial4"/>
    <dgm:cxn modelId="{95004A7E-8350-4638-B245-C1920C0115CB}" type="presOf" srcId="{57E363D5-B890-5044-8149-83FF6E59E624}" destId="{1A6F40FD-EE98-8243-9951-D82923857DBF}" srcOrd="0" destOrd="0" presId="urn:microsoft.com/office/officeart/2005/8/layout/radial4"/>
    <dgm:cxn modelId="{84724583-5372-8C40-8349-EF9028C42279}" srcId="{4474F789-6015-EC4D-862D-866EFB45A1EC}" destId="{C4BD3198-3DD2-4B40-998E-6CEC10C66119}" srcOrd="1" destOrd="0" parTransId="{4792FCCF-0FDD-2B48-A488-0784653CA573}" sibTransId="{F82FC6DB-F3C9-DB4B-A872-7E24638E3BC5}"/>
    <dgm:cxn modelId="{29DAE990-9AF7-4D7F-8FC1-9FA21D4AE404}" type="presOf" srcId="{F8BFDB07-E6AA-7F46-AD60-AAE985CE460A}" destId="{8FFC8E79-D16A-4548-B3B9-C988E9EC243B}" srcOrd="0" destOrd="0" presId="urn:microsoft.com/office/officeart/2005/8/layout/radial4"/>
    <dgm:cxn modelId="{24DC81AC-E3E4-40C3-9842-A5092375D316}" type="presOf" srcId="{4792FCCF-0FDD-2B48-A488-0784653CA573}" destId="{E46AF62D-B29F-9D42-ADB9-85C571795666}" srcOrd="0" destOrd="0" presId="urn:microsoft.com/office/officeart/2005/8/layout/radial4"/>
    <dgm:cxn modelId="{0157D1B3-0F04-428C-A313-7F1AB31A72E6}" type="presOf" srcId="{CFD652F6-2DDA-AA49-B34B-95CBC4990120}" destId="{F43A2E1C-0BA2-DD49-B426-930CFE62267D}" srcOrd="0" destOrd="0" presId="urn:microsoft.com/office/officeart/2005/8/layout/radial4"/>
    <dgm:cxn modelId="{EE07BCBB-DE4A-8B44-9778-01E9D5190C69}" srcId="{4474F789-6015-EC4D-862D-866EFB45A1EC}" destId="{3D769682-6222-BD4A-A0E8-2A783150FC85}" srcOrd="5" destOrd="0" parTransId="{C52AC2AA-064B-A340-98F5-387142FC2FAF}" sibTransId="{D6D8EC6F-CB31-8E48-B1CB-0067CEA711D4}"/>
    <dgm:cxn modelId="{D2C364D9-E77F-8948-9EC1-2C2DB0E98B76}" srcId="{4474F789-6015-EC4D-862D-866EFB45A1EC}" destId="{EB254F02-02B1-254D-85E3-A76E9A09EEF4}" srcOrd="4" destOrd="0" parTransId="{B2B07C25-070B-F647-999B-FCFAAE5C5240}" sibTransId="{64EBCDFC-EDA4-A14F-9565-4F6FAE0C588A}"/>
    <dgm:cxn modelId="{FCDEE2DC-E984-4D0C-929A-0F134BB9292A}" type="presOf" srcId="{538390B6-A91B-FB41-B463-0FEEA6E555DA}" destId="{F6C12D27-33E1-4F47-A924-BCBA93805C49}" srcOrd="0" destOrd="0" presId="urn:microsoft.com/office/officeart/2005/8/layout/radial4"/>
    <dgm:cxn modelId="{D8FC6FDF-BDAA-ED49-A9E0-C1D3F4A108F0}" srcId="{4474F789-6015-EC4D-862D-866EFB45A1EC}" destId="{9E7A34D6-F64E-714B-97EF-67862D554A7C}" srcOrd="2" destOrd="0" parTransId="{17228FA8-2110-DE44-A4FC-6828BDF4E6D6}" sibTransId="{97194D9C-75B8-C148-9586-9182FFDA9B17}"/>
    <dgm:cxn modelId="{724F91FD-992F-476B-926A-51B08AC9372F}" type="presOf" srcId="{9E7A34D6-F64E-714B-97EF-67862D554A7C}" destId="{30FCDC05-29B9-2749-BDC4-C34360048ADD}" srcOrd="0" destOrd="0" presId="urn:microsoft.com/office/officeart/2005/8/layout/radial4"/>
    <dgm:cxn modelId="{F85E96FF-1FFC-404E-80A0-FF4C9DF3C48F}" type="presOf" srcId="{3D769682-6222-BD4A-A0E8-2A783150FC85}" destId="{93B64596-9727-1047-B733-9254515848BE}" srcOrd="0" destOrd="0" presId="urn:microsoft.com/office/officeart/2005/8/layout/radial4"/>
    <dgm:cxn modelId="{01B3F821-3F39-41B8-B854-7336F5514B6F}" type="presParOf" srcId="{F6C12D27-33E1-4F47-A924-BCBA93805C49}" destId="{FE129CC5-1545-324D-9D15-3DA5FF62820C}" srcOrd="0" destOrd="0" presId="urn:microsoft.com/office/officeart/2005/8/layout/radial4"/>
    <dgm:cxn modelId="{5827CD13-71F0-4498-B89F-4B59DBA7B270}" type="presParOf" srcId="{F6C12D27-33E1-4F47-A924-BCBA93805C49}" destId="{1A6F40FD-EE98-8243-9951-D82923857DBF}" srcOrd="1" destOrd="0" presId="urn:microsoft.com/office/officeart/2005/8/layout/radial4"/>
    <dgm:cxn modelId="{140ABB9D-42EE-455D-B605-29243DFED11C}" type="presParOf" srcId="{F6C12D27-33E1-4F47-A924-BCBA93805C49}" destId="{F43A2E1C-0BA2-DD49-B426-930CFE62267D}" srcOrd="2" destOrd="0" presId="urn:microsoft.com/office/officeart/2005/8/layout/radial4"/>
    <dgm:cxn modelId="{1CC12210-F367-4646-858E-8937D157DC04}" type="presParOf" srcId="{F6C12D27-33E1-4F47-A924-BCBA93805C49}" destId="{E46AF62D-B29F-9D42-ADB9-85C571795666}" srcOrd="3" destOrd="0" presId="urn:microsoft.com/office/officeart/2005/8/layout/radial4"/>
    <dgm:cxn modelId="{1C44E5D5-1EF3-404E-A9FD-DB546D03F054}" type="presParOf" srcId="{F6C12D27-33E1-4F47-A924-BCBA93805C49}" destId="{C5E8C0FB-5634-D948-95A2-1DD9C41B73A1}" srcOrd="4" destOrd="0" presId="urn:microsoft.com/office/officeart/2005/8/layout/radial4"/>
    <dgm:cxn modelId="{A99E648B-DB81-4B9D-B65A-83035BE6C761}" type="presParOf" srcId="{F6C12D27-33E1-4F47-A924-BCBA93805C49}" destId="{BBA24CEC-F96A-584E-BA8A-B6792705A7EA}" srcOrd="5" destOrd="0" presId="urn:microsoft.com/office/officeart/2005/8/layout/radial4"/>
    <dgm:cxn modelId="{A6D15D11-AC82-40F8-9251-FFB7448D5FFA}" type="presParOf" srcId="{F6C12D27-33E1-4F47-A924-BCBA93805C49}" destId="{30FCDC05-29B9-2749-BDC4-C34360048ADD}" srcOrd="6" destOrd="0" presId="urn:microsoft.com/office/officeart/2005/8/layout/radial4"/>
    <dgm:cxn modelId="{197A4E20-4C9A-4841-AD19-243A38B5AFE7}" type="presParOf" srcId="{F6C12D27-33E1-4F47-A924-BCBA93805C49}" destId="{B06CD16A-D795-D549-94F5-01077C929FB0}" srcOrd="7" destOrd="0" presId="urn:microsoft.com/office/officeart/2005/8/layout/radial4"/>
    <dgm:cxn modelId="{5F8CDDE0-2554-4B95-BEC4-A6320CA8846B}" type="presParOf" srcId="{F6C12D27-33E1-4F47-A924-BCBA93805C49}" destId="{8FFC8E79-D16A-4548-B3B9-C988E9EC243B}" srcOrd="8" destOrd="0" presId="urn:microsoft.com/office/officeart/2005/8/layout/radial4"/>
    <dgm:cxn modelId="{4665D6FA-84AB-48D8-8279-EF26C4402F59}" type="presParOf" srcId="{F6C12D27-33E1-4F47-A924-BCBA93805C49}" destId="{1F37459C-0221-DD46-A15D-67C14B58D2C0}" srcOrd="9" destOrd="0" presId="urn:microsoft.com/office/officeart/2005/8/layout/radial4"/>
    <dgm:cxn modelId="{B78129EB-CDCC-4ED8-8C33-ECECBD0547FC}" type="presParOf" srcId="{F6C12D27-33E1-4F47-A924-BCBA93805C49}" destId="{E9EDE4F1-C708-8848-A0F4-7A2F4A8DDC14}" srcOrd="10" destOrd="0" presId="urn:microsoft.com/office/officeart/2005/8/layout/radial4"/>
    <dgm:cxn modelId="{D781824F-4D1E-408C-9743-110DE3E652CB}" type="presParOf" srcId="{F6C12D27-33E1-4F47-A924-BCBA93805C49}" destId="{735AF380-E473-6946-8BCD-107EA1364E76}" srcOrd="11" destOrd="0" presId="urn:microsoft.com/office/officeart/2005/8/layout/radial4"/>
    <dgm:cxn modelId="{83763788-BC0B-490A-8603-46A28BFD37D5}" type="presParOf" srcId="{F6C12D27-33E1-4F47-A924-BCBA93805C49}" destId="{93B64596-9727-1047-B733-9254515848BE}" srcOrd="12"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8390B6-A91B-FB41-B463-0FEEA6E555D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4474F789-6015-EC4D-862D-866EFB45A1EC}">
      <dgm:prSet phldrT="[Text]" custT="1"/>
      <dgm:spPr>
        <a:solidFill>
          <a:schemeClr val="accent1">
            <a:lumMod val="75000"/>
          </a:schemeClr>
        </a:solidFill>
      </dgm:spPr>
      <dgm:t>
        <a:bodyPr/>
        <a:lstStyle/>
        <a:p>
          <a:r>
            <a:rPr lang="en-US" sz="1100" dirty="0"/>
            <a:t>Group Learning</a:t>
          </a:r>
        </a:p>
      </dgm:t>
    </dgm:pt>
    <dgm:pt modelId="{3C4A072F-34B2-7442-90B9-2E9FAD5F3C6C}" type="parTrans" cxnId="{BF0BBD71-4D44-1643-AADC-2ECD49561ED4}">
      <dgm:prSet/>
      <dgm:spPr/>
      <dgm:t>
        <a:bodyPr/>
        <a:lstStyle/>
        <a:p>
          <a:endParaRPr lang="en-US" sz="1100">
            <a:solidFill>
              <a:schemeClr val="tx1"/>
            </a:solidFill>
          </a:endParaRPr>
        </a:p>
      </dgm:t>
    </dgm:pt>
    <dgm:pt modelId="{869E4A76-6422-2B4B-8E30-AD8AFBEECCB4}" type="sibTrans" cxnId="{BF0BBD71-4D44-1643-AADC-2ECD49561ED4}">
      <dgm:prSet/>
      <dgm:spPr/>
      <dgm:t>
        <a:bodyPr/>
        <a:lstStyle/>
        <a:p>
          <a:endParaRPr lang="en-US" sz="1100">
            <a:solidFill>
              <a:schemeClr val="tx1"/>
            </a:solidFill>
          </a:endParaRPr>
        </a:p>
      </dgm:t>
    </dgm:pt>
    <dgm:pt modelId="{CFD652F6-2DDA-AA49-B34B-95CBC4990120}">
      <dgm:prSet phldrT="[Text]" custT="1"/>
      <dgm:spPr/>
      <dgm:t>
        <a:bodyPr/>
        <a:lstStyle/>
        <a:p>
          <a:r>
            <a:rPr lang="en-US" sz="1100" dirty="0"/>
            <a:t>Group Projects</a:t>
          </a:r>
        </a:p>
      </dgm:t>
    </dgm:pt>
    <dgm:pt modelId="{57E363D5-B890-5044-8149-83FF6E59E624}" type="parTrans" cxnId="{24D9D830-F206-424E-92F6-461AAC2719AF}">
      <dgm:prSet/>
      <dgm:spPr/>
      <dgm:t>
        <a:bodyPr/>
        <a:lstStyle/>
        <a:p>
          <a:endParaRPr lang="en-US" sz="1100" dirty="0">
            <a:solidFill>
              <a:schemeClr val="tx1"/>
            </a:solidFill>
          </a:endParaRPr>
        </a:p>
      </dgm:t>
    </dgm:pt>
    <dgm:pt modelId="{213F971F-E64A-E54B-809D-761906423ED1}" type="sibTrans" cxnId="{24D9D830-F206-424E-92F6-461AAC2719AF}">
      <dgm:prSet/>
      <dgm:spPr/>
      <dgm:t>
        <a:bodyPr/>
        <a:lstStyle/>
        <a:p>
          <a:endParaRPr lang="en-US" sz="1100">
            <a:solidFill>
              <a:schemeClr val="tx1"/>
            </a:solidFill>
          </a:endParaRPr>
        </a:p>
      </dgm:t>
    </dgm:pt>
    <dgm:pt modelId="{C4BD3198-3DD2-4B40-998E-6CEC10C66119}">
      <dgm:prSet phldrT="[Text]" custT="1"/>
      <dgm:spPr/>
      <dgm:t>
        <a:bodyPr/>
        <a:lstStyle/>
        <a:p>
          <a:r>
            <a:rPr lang="en-US" sz="1100" dirty="0"/>
            <a:t>Master Classes</a:t>
          </a:r>
        </a:p>
      </dgm:t>
    </dgm:pt>
    <dgm:pt modelId="{4792FCCF-0FDD-2B48-A488-0784653CA573}" type="parTrans" cxnId="{84724583-5372-8C40-8349-EF9028C42279}">
      <dgm:prSet/>
      <dgm:spPr/>
      <dgm:t>
        <a:bodyPr/>
        <a:lstStyle/>
        <a:p>
          <a:endParaRPr lang="en-US" sz="1100" dirty="0">
            <a:solidFill>
              <a:schemeClr val="tx1"/>
            </a:solidFill>
          </a:endParaRPr>
        </a:p>
      </dgm:t>
    </dgm:pt>
    <dgm:pt modelId="{F82FC6DB-F3C9-DB4B-A872-7E24638E3BC5}" type="sibTrans" cxnId="{84724583-5372-8C40-8349-EF9028C42279}">
      <dgm:prSet/>
      <dgm:spPr/>
      <dgm:t>
        <a:bodyPr/>
        <a:lstStyle/>
        <a:p>
          <a:endParaRPr lang="en-US" sz="1100">
            <a:solidFill>
              <a:schemeClr val="tx1"/>
            </a:solidFill>
          </a:endParaRPr>
        </a:p>
      </dgm:t>
    </dgm:pt>
    <dgm:pt modelId="{9E7A34D6-F64E-714B-97EF-67862D554A7C}">
      <dgm:prSet phldrT="[Text]" custT="1"/>
      <dgm:spPr/>
      <dgm:t>
        <a:bodyPr/>
        <a:lstStyle/>
        <a:p>
          <a:r>
            <a:rPr lang="en-US" sz="1100" dirty="0"/>
            <a:t>Group Discussions</a:t>
          </a:r>
        </a:p>
      </dgm:t>
    </dgm:pt>
    <dgm:pt modelId="{17228FA8-2110-DE44-A4FC-6828BDF4E6D6}" type="parTrans" cxnId="{D8FC6FDF-BDAA-ED49-A9E0-C1D3F4A108F0}">
      <dgm:prSet/>
      <dgm:spPr/>
      <dgm:t>
        <a:bodyPr/>
        <a:lstStyle/>
        <a:p>
          <a:endParaRPr lang="en-US" sz="1100" dirty="0">
            <a:solidFill>
              <a:schemeClr val="tx1"/>
            </a:solidFill>
          </a:endParaRPr>
        </a:p>
      </dgm:t>
    </dgm:pt>
    <dgm:pt modelId="{97194D9C-75B8-C148-9586-9182FFDA9B17}" type="sibTrans" cxnId="{D8FC6FDF-BDAA-ED49-A9E0-C1D3F4A108F0}">
      <dgm:prSet/>
      <dgm:spPr/>
      <dgm:t>
        <a:bodyPr/>
        <a:lstStyle/>
        <a:p>
          <a:endParaRPr lang="en-US" sz="1100">
            <a:solidFill>
              <a:schemeClr val="tx1"/>
            </a:solidFill>
          </a:endParaRPr>
        </a:p>
      </dgm:t>
    </dgm:pt>
    <dgm:pt modelId="{816FEF94-CB38-1343-AA35-62E989EF3202}">
      <dgm:prSet phldrT="[Text]" custT="1"/>
      <dgm:spPr/>
      <dgm:t>
        <a:bodyPr/>
        <a:lstStyle/>
        <a:p>
          <a:r>
            <a:rPr lang="en-US" sz="1100" dirty="0"/>
            <a:t>Learning through Activities</a:t>
          </a:r>
        </a:p>
      </dgm:t>
    </dgm:pt>
    <dgm:pt modelId="{435E9F3C-B157-7E41-9BDC-B8E5B861B3F5}" type="parTrans" cxnId="{36CAF4A8-865F-5845-81AE-DA7D0DF85ADD}">
      <dgm:prSet/>
      <dgm:spPr/>
      <dgm:t>
        <a:bodyPr/>
        <a:lstStyle/>
        <a:p>
          <a:endParaRPr lang="en-US" sz="1100" dirty="0">
            <a:solidFill>
              <a:schemeClr val="tx1"/>
            </a:solidFill>
          </a:endParaRPr>
        </a:p>
      </dgm:t>
    </dgm:pt>
    <dgm:pt modelId="{FF9351FA-F9CB-A742-8DFB-0830A1FAAC62}" type="sibTrans" cxnId="{36CAF4A8-865F-5845-81AE-DA7D0DF85ADD}">
      <dgm:prSet/>
      <dgm:spPr/>
      <dgm:t>
        <a:bodyPr/>
        <a:lstStyle/>
        <a:p>
          <a:endParaRPr lang="en-US" sz="1100">
            <a:solidFill>
              <a:schemeClr val="tx1"/>
            </a:solidFill>
          </a:endParaRPr>
        </a:p>
      </dgm:t>
    </dgm:pt>
    <dgm:pt modelId="{7204F554-4EB0-FA49-82CC-1411B34C7514}">
      <dgm:prSet phldrT="[Text]" custT="1"/>
      <dgm:spPr/>
      <dgm:t>
        <a:bodyPr/>
        <a:lstStyle/>
        <a:p>
          <a:r>
            <a:rPr lang="en-US" sz="1100" dirty="0"/>
            <a:t>National  Student meet</a:t>
          </a:r>
        </a:p>
      </dgm:t>
    </dgm:pt>
    <dgm:pt modelId="{C2188169-0EA5-A84C-8588-B02E6D5C370E}" type="parTrans" cxnId="{5CBD7E7C-A287-1343-AFC0-293274D747D4}">
      <dgm:prSet/>
      <dgm:spPr/>
      <dgm:t>
        <a:bodyPr/>
        <a:lstStyle/>
        <a:p>
          <a:endParaRPr lang="en-US" sz="1100" dirty="0">
            <a:solidFill>
              <a:schemeClr val="tx1"/>
            </a:solidFill>
          </a:endParaRPr>
        </a:p>
      </dgm:t>
    </dgm:pt>
    <dgm:pt modelId="{6402073A-9D6B-1E48-90A7-5CB30FEC74EF}" type="sibTrans" cxnId="{5CBD7E7C-A287-1343-AFC0-293274D747D4}">
      <dgm:prSet/>
      <dgm:spPr/>
      <dgm:t>
        <a:bodyPr/>
        <a:lstStyle/>
        <a:p>
          <a:endParaRPr lang="en-US" sz="1100">
            <a:solidFill>
              <a:schemeClr val="tx1"/>
            </a:solidFill>
          </a:endParaRPr>
        </a:p>
      </dgm:t>
    </dgm:pt>
    <dgm:pt modelId="{2E8D941C-0E5C-5444-889F-148B56A467E8}">
      <dgm:prSet phldrT="[Text]" custT="1"/>
      <dgm:spPr/>
      <dgm:t>
        <a:bodyPr/>
        <a:lstStyle/>
        <a:p>
          <a:r>
            <a:rPr lang="en-US" sz="1100" dirty="0"/>
            <a:t>Work review &amp; Feedback</a:t>
          </a:r>
        </a:p>
      </dgm:t>
    </dgm:pt>
    <dgm:pt modelId="{5A5B8B2E-799E-D446-A9A5-85C0A661287C}" type="sibTrans" cxnId="{48F0A412-9235-4145-BA6A-8378C2DE795D}">
      <dgm:prSet/>
      <dgm:spPr/>
      <dgm:t>
        <a:bodyPr/>
        <a:lstStyle/>
        <a:p>
          <a:endParaRPr lang="en-US" sz="1100">
            <a:solidFill>
              <a:schemeClr val="tx1"/>
            </a:solidFill>
          </a:endParaRPr>
        </a:p>
      </dgm:t>
    </dgm:pt>
    <dgm:pt modelId="{E4632CD3-D927-B648-9B64-A0C2A514A51B}" type="parTrans" cxnId="{48F0A412-9235-4145-BA6A-8378C2DE795D}">
      <dgm:prSet/>
      <dgm:spPr/>
      <dgm:t>
        <a:bodyPr/>
        <a:lstStyle/>
        <a:p>
          <a:endParaRPr lang="en-US" sz="1100" dirty="0">
            <a:solidFill>
              <a:schemeClr val="tx1"/>
            </a:solidFill>
          </a:endParaRPr>
        </a:p>
      </dgm:t>
    </dgm:pt>
    <dgm:pt modelId="{2600287A-D334-4C42-B018-8407FA4C63EA}">
      <dgm:prSet phldrT="[Text]"/>
      <dgm:spPr/>
      <dgm:t>
        <a:bodyPr/>
        <a:lstStyle/>
        <a:p>
          <a:r>
            <a:rPr lang="en-US" dirty="0"/>
            <a:t>Portfolio Development</a:t>
          </a:r>
        </a:p>
      </dgm:t>
    </dgm:pt>
    <dgm:pt modelId="{11A9D9C2-1294-4631-836D-6110717AEB73}" type="parTrans" cxnId="{E85CB585-985C-451E-816B-ACEF697F847F}">
      <dgm:prSet/>
      <dgm:spPr/>
      <dgm:t>
        <a:bodyPr/>
        <a:lstStyle/>
        <a:p>
          <a:endParaRPr lang="en-IN"/>
        </a:p>
      </dgm:t>
    </dgm:pt>
    <dgm:pt modelId="{1C0186C2-A0EA-4443-978C-F71B727FDFBC}" type="sibTrans" cxnId="{E85CB585-985C-451E-816B-ACEF697F847F}">
      <dgm:prSet/>
      <dgm:spPr/>
      <dgm:t>
        <a:bodyPr/>
        <a:lstStyle/>
        <a:p>
          <a:endParaRPr lang="en-IN"/>
        </a:p>
      </dgm:t>
    </dgm:pt>
    <dgm:pt modelId="{F6C12D27-33E1-4F47-A924-BCBA93805C49}" type="pres">
      <dgm:prSet presAssocID="{538390B6-A91B-FB41-B463-0FEEA6E555DA}" presName="cycle" presStyleCnt="0">
        <dgm:presLayoutVars>
          <dgm:chMax val="1"/>
          <dgm:dir/>
          <dgm:animLvl val="ctr"/>
          <dgm:resizeHandles val="exact"/>
        </dgm:presLayoutVars>
      </dgm:prSet>
      <dgm:spPr/>
    </dgm:pt>
    <dgm:pt modelId="{FE129CC5-1545-324D-9D15-3DA5FF62820C}" type="pres">
      <dgm:prSet presAssocID="{4474F789-6015-EC4D-862D-866EFB45A1EC}" presName="centerShape" presStyleLbl="node0" presStyleIdx="0" presStyleCnt="1" custScaleX="105560" custScaleY="105560"/>
      <dgm:spPr/>
    </dgm:pt>
    <dgm:pt modelId="{1A6F40FD-EE98-8243-9951-D82923857DBF}" type="pres">
      <dgm:prSet presAssocID="{57E363D5-B890-5044-8149-83FF6E59E624}" presName="parTrans" presStyleLbl="bgSibTrans2D1" presStyleIdx="0" presStyleCnt="7"/>
      <dgm:spPr/>
    </dgm:pt>
    <dgm:pt modelId="{F43A2E1C-0BA2-DD49-B426-930CFE62267D}" type="pres">
      <dgm:prSet presAssocID="{CFD652F6-2DDA-AA49-B34B-95CBC4990120}" presName="node" presStyleLbl="node1" presStyleIdx="0" presStyleCnt="7">
        <dgm:presLayoutVars>
          <dgm:bulletEnabled val="1"/>
        </dgm:presLayoutVars>
      </dgm:prSet>
      <dgm:spPr/>
    </dgm:pt>
    <dgm:pt modelId="{E46AF62D-B29F-9D42-ADB9-85C571795666}" type="pres">
      <dgm:prSet presAssocID="{4792FCCF-0FDD-2B48-A488-0784653CA573}" presName="parTrans" presStyleLbl="bgSibTrans2D1" presStyleIdx="1" presStyleCnt="7"/>
      <dgm:spPr/>
    </dgm:pt>
    <dgm:pt modelId="{C5E8C0FB-5634-D948-95A2-1DD9C41B73A1}" type="pres">
      <dgm:prSet presAssocID="{C4BD3198-3DD2-4B40-998E-6CEC10C66119}" presName="node" presStyleLbl="node1" presStyleIdx="1" presStyleCnt="7">
        <dgm:presLayoutVars>
          <dgm:bulletEnabled val="1"/>
        </dgm:presLayoutVars>
      </dgm:prSet>
      <dgm:spPr/>
    </dgm:pt>
    <dgm:pt modelId="{BBA24CEC-F96A-584E-BA8A-B6792705A7EA}" type="pres">
      <dgm:prSet presAssocID="{17228FA8-2110-DE44-A4FC-6828BDF4E6D6}" presName="parTrans" presStyleLbl="bgSibTrans2D1" presStyleIdx="2" presStyleCnt="7"/>
      <dgm:spPr/>
    </dgm:pt>
    <dgm:pt modelId="{30FCDC05-29B9-2749-BDC4-C34360048ADD}" type="pres">
      <dgm:prSet presAssocID="{9E7A34D6-F64E-714B-97EF-67862D554A7C}" presName="node" presStyleLbl="node1" presStyleIdx="2" presStyleCnt="7" custScaleX="124240">
        <dgm:presLayoutVars>
          <dgm:bulletEnabled val="1"/>
        </dgm:presLayoutVars>
      </dgm:prSet>
      <dgm:spPr/>
    </dgm:pt>
    <dgm:pt modelId="{56F66AA8-3FB5-4653-8E49-89323CCFE410}" type="pres">
      <dgm:prSet presAssocID="{11A9D9C2-1294-4631-836D-6110717AEB73}" presName="parTrans" presStyleLbl="bgSibTrans2D1" presStyleIdx="3" presStyleCnt="7"/>
      <dgm:spPr/>
    </dgm:pt>
    <dgm:pt modelId="{6FCE486C-441C-4E9B-9933-AAE9B5966BCE}" type="pres">
      <dgm:prSet presAssocID="{2600287A-D334-4C42-B018-8407FA4C63EA}" presName="node" presStyleLbl="node1" presStyleIdx="3" presStyleCnt="7" custScaleX="124240">
        <dgm:presLayoutVars>
          <dgm:bulletEnabled val="1"/>
        </dgm:presLayoutVars>
      </dgm:prSet>
      <dgm:spPr/>
    </dgm:pt>
    <dgm:pt modelId="{B237D3EE-24B7-0F4D-BECC-1282F0AE9820}" type="pres">
      <dgm:prSet presAssocID="{435E9F3C-B157-7E41-9BDC-B8E5B861B3F5}" presName="parTrans" presStyleLbl="bgSibTrans2D1" presStyleIdx="4" presStyleCnt="7"/>
      <dgm:spPr/>
    </dgm:pt>
    <dgm:pt modelId="{716B56DA-F191-8D4A-BE3B-FC1129968018}" type="pres">
      <dgm:prSet presAssocID="{816FEF94-CB38-1343-AA35-62E989EF3202}" presName="node" presStyleLbl="node1" presStyleIdx="4" presStyleCnt="7" custScaleX="124240">
        <dgm:presLayoutVars>
          <dgm:bulletEnabled val="1"/>
        </dgm:presLayoutVars>
      </dgm:prSet>
      <dgm:spPr/>
    </dgm:pt>
    <dgm:pt modelId="{FEFDFC31-E3E5-484D-9BC2-991CBE0BC25D}" type="pres">
      <dgm:prSet presAssocID="{C2188169-0EA5-A84C-8588-B02E6D5C370E}" presName="parTrans" presStyleLbl="bgSibTrans2D1" presStyleIdx="5" presStyleCnt="7"/>
      <dgm:spPr/>
    </dgm:pt>
    <dgm:pt modelId="{1C306626-7D80-F041-872A-49C7F26890B2}" type="pres">
      <dgm:prSet presAssocID="{7204F554-4EB0-FA49-82CC-1411B34C7514}" presName="node" presStyleLbl="node1" presStyleIdx="5" presStyleCnt="7">
        <dgm:presLayoutVars>
          <dgm:bulletEnabled val="1"/>
        </dgm:presLayoutVars>
      </dgm:prSet>
      <dgm:spPr/>
    </dgm:pt>
    <dgm:pt modelId="{6F827AB2-FAC3-964D-89D0-63AB07624214}" type="pres">
      <dgm:prSet presAssocID="{E4632CD3-D927-B648-9B64-A0C2A514A51B}" presName="parTrans" presStyleLbl="bgSibTrans2D1" presStyleIdx="6" presStyleCnt="7"/>
      <dgm:spPr/>
    </dgm:pt>
    <dgm:pt modelId="{03A3EE8E-8839-944B-AAE7-C1EE0ED4C7DB}" type="pres">
      <dgm:prSet presAssocID="{2E8D941C-0E5C-5444-889F-148B56A467E8}" presName="node" presStyleLbl="node1" presStyleIdx="6" presStyleCnt="7">
        <dgm:presLayoutVars>
          <dgm:bulletEnabled val="1"/>
        </dgm:presLayoutVars>
      </dgm:prSet>
      <dgm:spPr/>
    </dgm:pt>
  </dgm:ptLst>
  <dgm:cxnLst>
    <dgm:cxn modelId="{5A7B5303-A680-4EA5-BF9E-64D7171216A5}" type="presOf" srcId="{2600287A-D334-4C42-B018-8407FA4C63EA}" destId="{6FCE486C-441C-4E9B-9933-AAE9B5966BCE}" srcOrd="0" destOrd="0" presId="urn:microsoft.com/office/officeart/2005/8/layout/radial4"/>
    <dgm:cxn modelId="{5EB9170F-1D3E-49FA-B5B4-DDD79AD564D6}" type="presOf" srcId="{435E9F3C-B157-7E41-9BDC-B8E5B861B3F5}" destId="{B237D3EE-24B7-0F4D-BECC-1282F0AE9820}" srcOrd="0" destOrd="0" presId="urn:microsoft.com/office/officeart/2005/8/layout/radial4"/>
    <dgm:cxn modelId="{48F0A412-9235-4145-BA6A-8378C2DE795D}" srcId="{4474F789-6015-EC4D-862D-866EFB45A1EC}" destId="{2E8D941C-0E5C-5444-889F-148B56A467E8}" srcOrd="6" destOrd="0" parTransId="{E4632CD3-D927-B648-9B64-A0C2A514A51B}" sibTransId="{5A5B8B2E-799E-D446-A9A5-85C0A661287C}"/>
    <dgm:cxn modelId="{E8BE1417-A14C-4A45-B9D9-E6D04D2DBE00}" type="presOf" srcId="{816FEF94-CB38-1343-AA35-62E989EF3202}" destId="{716B56DA-F191-8D4A-BE3B-FC1129968018}" srcOrd="0" destOrd="0" presId="urn:microsoft.com/office/officeart/2005/8/layout/radial4"/>
    <dgm:cxn modelId="{1D7CAE1D-FA0F-4FBE-BA5C-4F1B54F39E39}" type="presOf" srcId="{4792FCCF-0FDD-2B48-A488-0784653CA573}" destId="{E46AF62D-B29F-9D42-ADB9-85C571795666}" srcOrd="0" destOrd="0" presId="urn:microsoft.com/office/officeart/2005/8/layout/radial4"/>
    <dgm:cxn modelId="{D6C3982D-B9E8-42C8-AE4D-CCDEBD45681B}" type="presOf" srcId="{2E8D941C-0E5C-5444-889F-148B56A467E8}" destId="{03A3EE8E-8839-944B-AAE7-C1EE0ED4C7DB}" srcOrd="0" destOrd="0" presId="urn:microsoft.com/office/officeart/2005/8/layout/radial4"/>
    <dgm:cxn modelId="{198DE52E-5A92-4D30-A062-5A4CEDD31305}" type="presOf" srcId="{4474F789-6015-EC4D-862D-866EFB45A1EC}" destId="{FE129CC5-1545-324D-9D15-3DA5FF62820C}" srcOrd="0" destOrd="0" presId="urn:microsoft.com/office/officeart/2005/8/layout/radial4"/>
    <dgm:cxn modelId="{24D9D830-F206-424E-92F6-461AAC2719AF}" srcId="{4474F789-6015-EC4D-862D-866EFB45A1EC}" destId="{CFD652F6-2DDA-AA49-B34B-95CBC4990120}" srcOrd="0" destOrd="0" parTransId="{57E363D5-B890-5044-8149-83FF6E59E624}" sibTransId="{213F971F-E64A-E54B-809D-761906423ED1}"/>
    <dgm:cxn modelId="{65353461-1C37-458F-A90F-79BCA512246C}" type="presOf" srcId="{C4BD3198-3DD2-4B40-998E-6CEC10C66119}" destId="{C5E8C0FB-5634-D948-95A2-1DD9C41B73A1}" srcOrd="0" destOrd="0" presId="urn:microsoft.com/office/officeart/2005/8/layout/radial4"/>
    <dgm:cxn modelId="{E7DE2762-0D3C-4A49-815E-627CC7E5D94F}" type="presOf" srcId="{538390B6-A91B-FB41-B463-0FEEA6E555DA}" destId="{F6C12D27-33E1-4F47-A924-BCBA93805C49}" srcOrd="0" destOrd="0" presId="urn:microsoft.com/office/officeart/2005/8/layout/radial4"/>
    <dgm:cxn modelId="{BF0BBD71-4D44-1643-AADC-2ECD49561ED4}" srcId="{538390B6-A91B-FB41-B463-0FEEA6E555DA}" destId="{4474F789-6015-EC4D-862D-866EFB45A1EC}" srcOrd="0" destOrd="0" parTransId="{3C4A072F-34B2-7442-90B9-2E9FAD5F3C6C}" sibTransId="{869E4A76-6422-2B4B-8E30-AD8AFBEECCB4}"/>
    <dgm:cxn modelId="{AD52E177-0E5C-470C-8C03-43CA56EFA70F}" type="presOf" srcId="{57E363D5-B890-5044-8149-83FF6E59E624}" destId="{1A6F40FD-EE98-8243-9951-D82923857DBF}" srcOrd="0" destOrd="0" presId="urn:microsoft.com/office/officeart/2005/8/layout/radial4"/>
    <dgm:cxn modelId="{5CBD7E7C-A287-1343-AFC0-293274D747D4}" srcId="{4474F789-6015-EC4D-862D-866EFB45A1EC}" destId="{7204F554-4EB0-FA49-82CC-1411B34C7514}" srcOrd="5" destOrd="0" parTransId="{C2188169-0EA5-A84C-8588-B02E6D5C370E}" sibTransId="{6402073A-9D6B-1E48-90A7-5CB30FEC74EF}"/>
    <dgm:cxn modelId="{D53DD082-B699-4241-9206-361525B22985}" type="presOf" srcId="{CFD652F6-2DDA-AA49-B34B-95CBC4990120}" destId="{F43A2E1C-0BA2-DD49-B426-930CFE62267D}" srcOrd="0" destOrd="0" presId="urn:microsoft.com/office/officeart/2005/8/layout/radial4"/>
    <dgm:cxn modelId="{84724583-5372-8C40-8349-EF9028C42279}" srcId="{4474F789-6015-EC4D-862D-866EFB45A1EC}" destId="{C4BD3198-3DD2-4B40-998E-6CEC10C66119}" srcOrd="1" destOrd="0" parTransId="{4792FCCF-0FDD-2B48-A488-0784653CA573}" sibTransId="{F82FC6DB-F3C9-DB4B-A872-7E24638E3BC5}"/>
    <dgm:cxn modelId="{E85CB585-985C-451E-816B-ACEF697F847F}" srcId="{4474F789-6015-EC4D-862D-866EFB45A1EC}" destId="{2600287A-D334-4C42-B018-8407FA4C63EA}" srcOrd="3" destOrd="0" parTransId="{11A9D9C2-1294-4631-836D-6110717AEB73}" sibTransId="{1C0186C2-A0EA-4443-978C-F71B727FDFBC}"/>
    <dgm:cxn modelId="{36CAF4A8-865F-5845-81AE-DA7D0DF85ADD}" srcId="{4474F789-6015-EC4D-862D-866EFB45A1EC}" destId="{816FEF94-CB38-1343-AA35-62E989EF3202}" srcOrd="4" destOrd="0" parTransId="{435E9F3C-B157-7E41-9BDC-B8E5B861B3F5}" sibTransId="{FF9351FA-F9CB-A742-8DFB-0830A1FAAC62}"/>
    <dgm:cxn modelId="{63EA61AF-ED2A-4AD0-82A1-A0C5E13886E4}" type="presOf" srcId="{E4632CD3-D927-B648-9B64-A0C2A514A51B}" destId="{6F827AB2-FAC3-964D-89D0-63AB07624214}" srcOrd="0" destOrd="0" presId="urn:microsoft.com/office/officeart/2005/8/layout/radial4"/>
    <dgm:cxn modelId="{9DB45FDD-D9B7-4DA4-BEBA-5296999B313F}" type="presOf" srcId="{17228FA8-2110-DE44-A4FC-6828BDF4E6D6}" destId="{BBA24CEC-F96A-584E-BA8A-B6792705A7EA}" srcOrd="0" destOrd="0" presId="urn:microsoft.com/office/officeart/2005/8/layout/radial4"/>
    <dgm:cxn modelId="{F0B439DE-A108-4B0F-91F5-DF91EE35AD36}" type="presOf" srcId="{9E7A34D6-F64E-714B-97EF-67862D554A7C}" destId="{30FCDC05-29B9-2749-BDC4-C34360048ADD}" srcOrd="0" destOrd="0" presId="urn:microsoft.com/office/officeart/2005/8/layout/radial4"/>
    <dgm:cxn modelId="{D8FC6FDF-BDAA-ED49-A9E0-C1D3F4A108F0}" srcId="{4474F789-6015-EC4D-862D-866EFB45A1EC}" destId="{9E7A34D6-F64E-714B-97EF-67862D554A7C}" srcOrd="2" destOrd="0" parTransId="{17228FA8-2110-DE44-A4FC-6828BDF4E6D6}" sibTransId="{97194D9C-75B8-C148-9586-9182FFDA9B17}"/>
    <dgm:cxn modelId="{3BD20BE0-C517-40DB-A5C5-D30D0E0CD22A}" type="presOf" srcId="{11A9D9C2-1294-4631-836D-6110717AEB73}" destId="{56F66AA8-3FB5-4653-8E49-89323CCFE410}" srcOrd="0" destOrd="0" presId="urn:microsoft.com/office/officeart/2005/8/layout/radial4"/>
    <dgm:cxn modelId="{E5023DE2-C7D2-4D59-BACE-DDC3C609E3D9}" type="presOf" srcId="{C2188169-0EA5-A84C-8588-B02E6D5C370E}" destId="{FEFDFC31-E3E5-484D-9BC2-991CBE0BC25D}" srcOrd="0" destOrd="0" presId="urn:microsoft.com/office/officeart/2005/8/layout/radial4"/>
    <dgm:cxn modelId="{AC4AAFE6-9300-4A33-B820-74433223EB6B}" type="presOf" srcId="{7204F554-4EB0-FA49-82CC-1411B34C7514}" destId="{1C306626-7D80-F041-872A-49C7F26890B2}" srcOrd="0" destOrd="0" presId="urn:microsoft.com/office/officeart/2005/8/layout/radial4"/>
    <dgm:cxn modelId="{3FEC3C99-CA64-4224-B77E-EAFB4A08F47C}" type="presParOf" srcId="{F6C12D27-33E1-4F47-A924-BCBA93805C49}" destId="{FE129CC5-1545-324D-9D15-3DA5FF62820C}" srcOrd="0" destOrd="0" presId="urn:microsoft.com/office/officeart/2005/8/layout/radial4"/>
    <dgm:cxn modelId="{E8707144-49C7-48DF-ADED-DAAF7BF1D139}" type="presParOf" srcId="{F6C12D27-33E1-4F47-A924-BCBA93805C49}" destId="{1A6F40FD-EE98-8243-9951-D82923857DBF}" srcOrd="1" destOrd="0" presId="urn:microsoft.com/office/officeart/2005/8/layout/radial4"/>
    <dgm:cxn modelId="{9BE032DD-ED4F-4ECE-B012-C5C86AEEFE44}" type="presParOf" srcId="{F6C12D27-33E1-4F47-A924-BCBA93805C49}" destId="{F43A2E1C-0BA2-DD49-B426-930CFE62267D}" srcOrd="2" destOrd="0" presId="urn:microsoft.com/office/officeart/2005/8/layout/radial4"/>
    <dgm:cxn modelId="{A9EA38AC-90D6-4E9D-9FDE-6329924A5654}" type="presParOf" srcId="{F6C12D27-33E1-4F47-A924-BCBA93805C49}" destId="{E46AF62D-B29F-9D42-ADB9-85C571795666}" srcOrd="3" destOrd="0" presId="urn:microsoft.com/office/officeart/2005/8/layout/radial4"/>
    <dgm:cxn modelId="{3F6A055C-15C7-416A-8C16-44255A01B048}" type="presParOf" srcId="{F6C12D27-33E1-4F47-A924-BCBA93805C49}" destId="{C5E8C0FB-5634-D948-95A2-1DD9C41B73A1}" srcOrd="4" destOrd="0" presId="urn:microsoft.com/office/officeart/2005/8/layout/radial4"/>
    <dgm:cxn modelId="{67B162BD-FCA9-42FE-BD24-5C9565087EEA}" type="presParOf" srcId="{F6C12D27-33E1-4F47-A924-BCBA93805C49}" destId="{BBA24CEC-F96A-584E-BA8A-B6792705A7EA}" srcOrd="5" destOrd="0" presId="urn:microsoft.com/office/officeart/2005/8/layout/radial4"/>
    <dgm:cxn modelId="{83A58415-9F8D-4AF4-9A56-CD2A311B283A}" type="presParOf" srcId="{F6C12D27-33E1-4F47-A924-BCBA93805C49}" destId="{30FCDC05-29B9-2749-BDC4-C34360048ADD}" srcOrd="6" destOrd="0" presId="urn:microsoft.com/office/officeart/2005/8/layout/radial4"/>
    <dgm:cxn modelId="{DD154E78-A0B9-4B45-BA4C-9BAAA93E5287}" type="presParOf" srcId="{F6C12D27-33E1-4F47-A924-BCBA93805C49}" destId="{56F66AA8-3FB5-4653-8E49-89323CCFE410}" srcOrd="7" destOrd="0" presId="urn:microsoft.com/office/officeart/2005/8/layout/radial4"/>
    <dgm:cxn modelId="{004E99A5-ACA3-4481-9C1A-8090ADBC6D2B}" type="presParOf" srcId="{F6C12D27-33E1-4F47-A924-BCBA93805C49}" destId="{6FCE486C-441C-4E9B-9933-AAE9B5966BCE}" srcOrd="8" destOrd="0" presId="urn:microsoft.com/office/officeart/2005/8/layout/radial4"/>
    <dgm:cxn modelId="{715DD343-2906-4A4B-A187-2C064FEA897B}" type="presParOf" srcId="{F6C12D27-33E1-4F47-A924-BCBA93805C49}" destId="{B237D3EE-24B7-0F4D-BECC-1282F0AE9820}" srcOrd="9" destOrd="0" presId="urn:microsoft.com/office/officeart/2005/8/layout/radial4"/>
    <dgm:cxn modelId="{4323676A-2B84-4053-B27D-5FD1AE3DD239}" type="presParOf" srcId="{F6C12D27-33E1-4F47-A924-BCBA93805C49}" destId="{716B56DA-F191-8D4A-BE3B-FC1129968018}" srcOrd="10" destOrd="0" presId="urn:microsoft.com/office/officeart/2005/8/layout/radial4"/>
    <dgm:cxn modelId="{AA238DF7-B67D-44FD-B6AB-D7B874153949}" type="presParOf" srcId="{F6C12D27-33E1-4F47-A924-BCBA93805C49}" destId="{FEFDFC31-E3E5-484D-9BC2-991CBE0BC25D}" srcOrd="11" destOrd="0" presId="urn:microsoft.com/office/officeart/2005/8/layout/radial4"/>
    <dgm:cxn modelId="{E7BD2BE1-996F-48A4-AFF8-CAFF1CC379D5}" type="presParOf" srcId="{F6C12D27-33E1-4F47-A924-BCBA93805C49}" destId="{1C306626-7D80-F041-872A-49C7F26890B2}" srcOrd="12" destOrd="0" presId="urn:microsoft.com/office/officeart/2005/8/layout/radial4"/>
    <dgm:cxn modelId="{2D39913A-6233-4D94-BA23-9591C75B85D8}" type="presParOf" srcId="{F6C12D27-33E1-4F47-A924-BCBA93805C49}" destId="{6F827AB2-FAC3-964D-89D0-63AB07624214}" srcOrd="13" destOrd="0" presId="urn:microsoft.com/office/officeart/2005/8/layout/radial4"/>
    <dgm:cxn modelId="{927BBB64-A043-4FAF-B5AF-A2EE2DD89EBC}" type="presParOf" srcId="{F6C12D27-33E1-4F47-A924-BCBA93805C49}" destId="{03A3EE8E-8839-944B-AAE7-C1EE0ED4C7DB}" srcOrd="14" destOrd="0" presId="urn:microsoft.com/office/officeart/2005/8/layout/radial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9CC5-1545-324D-9D15-3DA5FF62820C}">
      <dsp:nvSpPr>
        <dsp:cNvPr id="0" name=""/>
        <dsp:cNvSpPr/>
      </dsp:nvSpPr>
      <dsp:spPr>
        <a:xfrm>
          <a:off x="2212442" y="1145935"/>
          <a:ext cx="975837" cy="975837"/>
        </a:xfrm>
        <a:prstGeom prst="ellipse">
          <a:avLst/>
        </a:prstGeom>
        <a:solidFill>
          <a:schemeClr val="accent1">
            <a:lumMod val="75000"/>
          </a:schemeClr>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Faculty Led Learning</a:t>
          </a:r>
        </a:p>
      </dsp:txBody>
      <dsp:txXfrm>
        <a:off x="2355350" y="1288843"/>
        <a:ext cx="690021" cy="690021"/>
      </dsp:txXfrm>
    </dsp:sp>
    <dsp:sp modelId="{1A6F40FD-EE98-8243-9951-D82923857DBF}">
      <dsp:nvSpPr>
        <dsp:cNvPr id="0" name=""/>
        <dsp:cNvSpPr/>
      </dsp:nvSpPr>
      <dsp:spPr>
        <a:xfrm rot="12382464">
          <a:off x="1355872" y="1053069"/>
          <a:ext cx="907268" cy="278113"/>
        </a:xfrm>
        <a:prstGeom prst="leftArrow">
          <a:avLst>
            <a:gd name="adj1" fmla="val 60000"/>
            <a:gd name="adj2" fmla="val 5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43A2E1C-0BA2-DD49-B426-930CFE62267D}">
      <dsp:nvSpPr>
        <dsp:cNvPr id="0" name=""/>
        <dsp:cNvSpPr/>
      </dsp:nvSpPr>
      <dsp:spPr>
        <a:xfrm>
          <a:off x="813957" y="615030"/>
          <a:ext cx="1178266" cy="751152"/>
        </a:xfrm>
        <a:prstGeom prst="roundRect">
          <a:avLst>
            <a:gd name="adj" fmla="val 1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Classroom  learning</a:t>
          </a:r>
        </a:p>
      </dsp:txBody>
      <dsp:txXfrm>
        <a:off x="835957" y="637030"/>
        <a:ext cx="1134266" cy="707152"/>
      </dsp:txXfrm>
    </dsp:sp>
    <dsp:sp modelId="{E46AF62D-B29F-9D42-ADB9-85C571795666}">
      <dsp:nvSpPr>
        <dsp:cNvPr id="0" name=""/>
        <dsp:cNvSpPr/>
      </dsp:nvSpPr>
      <dsp:spPr>
        <a:xfrm rot="16200000">
          <a:off x="2325721" y="588630"/>
          <a:ext cx="749279" cy="278113"/>
        </a:xfrm>
        <a:prstGeom prst="leftArrow">
          <a:avLst>
            <a:gd name="adj1" fmla="val 60000"/>
            <a:gd name="adj2" fmla="val 50000"/>
          </a:avLst>
        </a:prstGeom>
        <a:gradFill rotWithShape="0">
          <a:gsLst>
            <a:gs pos="0">
              <a:schemeClr val="accent4">
                <a:hueOff val="-494707"/>
                <a:satOff val="-2845"/>
                <a:lumOff val="-2255"/>
                <a:alphaOff val="0"/>
                <a:tint val="94000"/>
                <a:satMod val="100000"/>
                <a:lumMod val="108000"/>
              </a:schemeClr>
            </a:gs>
            <a:gs pos="50000">
              <a:schemeClr val="accent4">
                <a:hueOff val="-494707"/>
                <a:satOff val="-2845"/>
                <a:lumOff val="-2255"/>
                <a:alphaOff val="0"/>
                <a:tint val="98000"/>
                <a:shade val="100000"/>
                <a:satMod val="100000"/>
                <a:lumMod val="100000"/>
              </a:schemeClr>
            </a:gs>
            <a:gs pos="100000">
              <a:schemeClr val="accent4">
                <a:hueOff val="-494707"/>
                <a:satOff val="-2845"/>
                <a:lumOff val="-2255"/>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E8C0FB-5634-D948-95A2-1DD9C41B73A1}">
      <dsp:nvSpPr>
        <dsp:cNvPr id="0" name=""/>
        <dsp:cNvSpPr/>
      </dsp:nvSpPr>
      <dsp:spPr>
        <a:xfrm>
          <a:off x="2116498" y="18880"/>
          <a:ext cx="1167725" cy="668333"/>
        </a:xfrm>
        <a:prstGeom prst="roundRect">
          <a:avLst>
            <a:gd name="adj" fmla="val 10000"/>
          </a:avLst>
        </a:prstGeom>
        <a:gradFill rotWithShape="0">
          <a:gsLst>
            <a:gs pos="0">
              <a:schemeClr val="accent4">
                <a:hueOff val="-494707"/>
                <a:satOff val="-2845"/>
                <a:lumOff val="-2255"/>
                <a:alphaOff val="0"/>
                <a:tint val="94000"/>
                <a:satMod val="100000"/>
                <a:lumMod val="108000"/>
              </a:schemeClr>
            </a:gs>
            <a:gs pos="50000">
              <a:schemeClr val="accent4">
                <a:hueOff val="-494707"/>
                <a:satOff val="-2845"/>
                <a:lumOff val="-2255"/>
                <a:alphaOff val="0"/>
                <a:tint val="98000"/>
                <a:shade val="100000"/>
                <a:satMod val="100000"/>
                <a:lumMod val="100000"/>
              </a:schemeClr>
            </a:gs>
            <a:gs pos="100000">
              <a:schemeClr val="accent4">
                <a:hueOff val="-494707"/>
                <a:satOff val="-2845"/>
                <a:lumOff val="-2255"/>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Practice Lab</a:t>
          </a:r>
        </a:p>
      </dsp:txBody>
      <dsp:txXfrm>
        <a:off x="2136073" y="38455"/>
        <a:ext cx="1128575" cy="629183"/>
      </dsp:txXfrm>
    </dsp:sp>
    <dsp:sp modelId="{BBA24CEC-F96A-584E-BA8A-B6792705A7EA}">
      <dsp:nvSpPr>
        <dsp:cNvPr id="0" name=""/>
        <dsp:cNvSpPr/>
      </dsp:nvSpPr>
      <dsp:spPr>
        <a:xfrm rot="19866840">
          <a:off x="3117170" y="1009686"/>
          <a:ext cx="924952" cy="278113"/>
        </a:xfrm>
        <a:prstGeom prst="leftArrow">
          <a:avLst>
            <a:gd name="adj1" fmla="val 60000"/>
            <a:gd name="adj2" fmla="val 5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FCDC05-29B9-2749-BDC4-C34360048ADD}">
      <dsp:nvSpPr>
        <dsp:cNvPr id="0" name=""/>
        <dsp:cNvSpPr/>
      </dsp:nvSpPr>
      <dsp:spPr>
        <a:xfrm>
          <a:off x="3393316" y="575873"/>
          <a:ext cx="1182530" cy="698925"/>
        </a:xfrm>
        <a:prstGeom prst="roundRect">
          <a:avLst>
            <a:gd name="adj" fmla="val 1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Assignment based skill development</a:t>
          </a:r>
        </a:p>
      </dsp:txBody>
      <dsp:txXfrm>
        <a:off x="3413787" y="596344"/>
        <a:ext cx="1141588" cy="657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9CC5-1545-324D-9D15-3DA5FF62820C}">
      <dsp:nvSpPr>
        <dsp:cNvPr id="0" name=""/>
        <dsp:cNvSpPr/>
      </dsp:nvSpPr>
      <dsp:spPr>
        <a:xfrm>
          <a:off x="1615939" y="1794888"/>
          <a:ext cx="1244595" cy="1244595"/>
        </a:xfrm>
        <a:prstGeom prst="ellipse">
          <a:avLst/>
        </a:prstGeom>
        <a:solidFill>
          <a:schemeClr val="accent1">
            <a:lumMod val="75000"/>
          </a:schemeClr>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Self Driven Learning</a:t>
          </a:r>
        </a:p>
      </dsp:txBody>
      <dsp:txXfrm>
        <a:off x="1798206" y="1977155"/>
        <a:ext cx="880061" cy="880061"/>
      </dsp:txXfrm>
    </dsp:sp>
    <dsp:sp modelId="{1A6F40FD-EE98-8243-9951-D82923857DBF}">
      <dsp:nvSpPr>
        <dsp:cNvPr id="0" name=""/>
        <dsp:cNvSpPr/>
      </dsp:nvSpPr>
      <dsp:spPr>
        <a:xfrm rot="10800000">
          <a:off x="351360" y="2239831"/>
          <a:ext cx="1195027" cy="354709"/>
        </a:xfrm>
        <a:prstGeom prst="leftArrow">
          <a:avLst>
            <a:gd name="adj1" fmla="val 60000"/>
            <a:gd name="adj2" fmla="val 5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43A2E1C-0BA2-DD49-B426-930CFE62267D}">
      <dsp:nvSpPr>
        <dsp:cNvPr id="0" name=""/>
        <dsp:cNvSpPr/>
      </dsp:nvSpPr>
      <dsp:spPr>
        <a:xfrm>
          <a:off x="-84247" y="2068699"/>
          <a:ext cx="871216" cy="696973"/>
        </a:xfrm>
        <a:prstGeom prst="roundRect">
          <a:avLst>
            <a:gd name="adj" fmla="val 1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Course Revision</a:t>
          </a:r>
        </a:p>
      </dsp:txBody>
      <dsp:txXfrm>
        <a:off x="-63833" y="2089113"/>
        <a:ext cx="830388" cy="656145"/>
      </dsp:txXfrm>
    </dsp:sp>
    <dsp:sp modelId="{E46AF62D-B29F-9D42-ADB9-85C571795666}">
      <dsp:nvSpPr>
        <dsp:cNvPr id="0" name=""/>
        <dsp:cNvSpPr/>
      </dsp:nvSpPr>
      <dsp:spPr>
        <a:xfrm rot="12728646">
          <a:off x="526318" y="1546898"/>
          <a:ext cx="1218350" cy="354709"/>
        </a:xfrm>
        <a:prstGeom prst="leftArrow">
          <a:avLst>
            <a:gd name="adj1" fmla="val 60000"/>
            <a:gd name="adj2" fmla="val 50000"/>
          </a:avLst>
        </a:prstGeom>
        <a:gradFill rotWithShape="0">
          <a:gsLst>
            <a:gs pos="0">
              <a:schemeClr val="accent4">
                <a:hueOff val="-197883"/>
                <a:satOff val="-1138"/>
                <a:lumOff val="-902"/>
                <a:alphaOff val="0"/>
                <a:tint val="94000"/>
                <a:satMod val="100000"/>
                <a:lumMod val="108000"/>
              </a:schemeClr>
            </a:gs>
            <a:gs pos="50000">
              <a:schemeClr val="accent4">
                <a:hueOff val="-197883"/>
                <a:satOff val="-1138"/>
                <a:lumOff val="-902"/>
                <a:alphaOff val="0"/>
                <a:tint val="98000"/>
                <a:shade val="100000"/>
                <a:satMod val="100000"/>
                <a:lumMod val="100000"/>
              </a:schemeClr>
            </a:gs>
            <a:gs pos="100000">
              <a:schemeClr val="accent4">
                <a:hueOff val="-197883"/>
                <a:satOff val="-1138"/>
                <a:lumOff val="-90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E8C0FB-5634-D948-95A2-1DD9C41B73A1}">
      <dsp:nvSpPr>
        <dsp:cNvPr id="0" name=""/>
        <dsp:cNvSpPr/>
      </dsp:nvSpPr>
      <dsp:spPr>
        <a:xfrm>
          <a:off x="98906" y="1051655"/>
          <a:ext cx="1041583" cy="696973"/>
        </a:xfrm>
        <a:prstGeom prst="roundRect">
          <a:avLst>
            <a:gd name="adj" fmla="val 10000"/>
          </a:avLst>
        </a:prstGeom>
        <a:gradFill rotWithShape="0">
          <a:gsLst>
            <a:gs pos="0">
              <a:schemeClr val="accent4">
                <a:hueOff val="-197883"/>
                <a:satOff val="-1138"/>
                <a:lumOff val="-902"/>
                <a:alphaOff val="0"/>
                <a:tint val="94000"/>
                <a:satMod val="100000"/>
                <a:lumMod val="108000"/>
              </a:schemeClr>
            </a:gs>
            <a:gs pos="50000">
              <a:schemeClr val="accent4">
                <a:hueOff val="-197883"/>
                <a:satOff val="-1138"/>
                <a:lumOff val="-902"/>
                <a:alphaOff val="0"/>
                <a:tint val="98000"/>
                <a:shade val="100000"/>
                <a:satMod val="100000"/>
                <a:lumMod val="100000"/>
              </a:schemeClr>
            </a:gs>
            <a:gs pos="100000">
              <a:schemeClr val="accent4">
                <a:hueOff val="-197883"/>
                <a:satOff val="-1138"/>
                <a:lumOff val="-90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Library Reference</a:t>
          </a:r>
        </a:p>
      </dsp:txBody>
      <dsp:txXfrm>
        <a:off x="119320" y="1072069"/>
        <a:ext cx="1000755" cy="656145"/>
      </dsp:txXfrm>
    </dsp:sp>
    <dsp:sp modelId="{BBA24CEC-F96A-584E-BA8A-B6792705A7EA}">
      <dsp:nvSpPr>
        <dsp:cNvPr id="0" name=""/>
        <dsp:cNvSpPr/>
      </dsp:nvSpPr>
      <dsp:spPr>
        <a:xfrm rot="14943330">
          <a:off x="1178651" y="1034786"/>
          <a:ext cx="1196703" cy="354709"/>
        </a:xfrm>
        <a:prstGeom prst="leftArrow">
          <a:avLst>
            <a:gd name="adj1" fmla="val 60000"/>
            <a:gd name="adj2" fmla="val 50000"/>
          </a:avLst>
        </a:prstGeom>
        <a:gradFill rotWithShape="0">
          <a:gsLst>
            <a:gs pos="0">
              <a:schemeClr val="accent4">
                <a:hueOff val="-395766"/>
                <a:satOff val="-2276"/>
                <a:lumOff val="-1804"/>
                <a:alphaOff val="0"/>
                <a:tint val="94000"/>
                <a:satMod val="100000"/>
                <a:lumMod val="108000"/>
              </a:schemeClr>
            </a:gs>
            <a:gs pos="50000">
              <a:schemeClr val="accent4">
                <a:hueOff val="-395766"/>
                <a:satOff val="-2276"/>
                <a:lumOff val="-1804"/>
                <a:alphaOff val="0"/>
                <a:tint val="98000"/>
                <a:shade val="100000"/>
                <a:satMod val="100000"/>
                <a:lumMod val="100000"/>
              </a:schemeClr>
            </a:gs>
            <a:gs pos="100000">
              <a:schemeClr val="accent4">
                <a:hueOff val="-395766"/>
                <a:satOff val="-2276"/>
                <a:lumOff val="-1804"/>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FCDC05-29B9-2749-BDC4-C34360048ADD}">
      <dsp:nvSpPr>
        <dsp:cNvPr id="0" name=""/>
        <dsp:cNvSpPr/>
      </dsp:nvSpPr>
      <dsp:spPr>
        <a:xfrm>
          <a:off x="911931" y="304838"/>
          <a:ext cx="1302364" cy="696973"/>
        </a:xfrm>
        <a:prstGeom prst="roundRect">
          <a:avLst>
            <a:gd name="adj" fmla="val 10000"/>
          </a:avLst>
        </a:prstGeom>
        <a:gradFill rotWithShape="0">
          <a:gsLst>
            <a:gs pos="0">
              <a:schemeClr val="accent4">
                <a:hueOff val="-395766"/>
                <a:satOff val="-2276"/>
                <a:lumOff val="-1804"/>
                <a:alphaOff val="0"/>
                <a:tint val="94000"/>
                <a:satMod val="100000"/>
                <a:lumMod val="108000"/>
              </a:schemeClr>
            </a:gs>
            <a:gs pos="50000">
              <a:schemeClr val="accent4">
                <a:hueOff val="-395766"/>
                <a:satOff val="-2276"/>
                <a:lumOff val="-1804"/>
                <a:alphaOff val="0"/>
                <a:tint val="98000"/>
                <a:shade val="100000"/>
                <a:satMod val="100000"/>
                <a:lumMod val="100000"/>
              </a:schemeClr>
            </a:gs>
            <a:gs pos="100000">
              <a:schemeClr val="accent4">
                <a:hueOff val="-395766"/>
                <a:satOff val="-2276"/>
                <a:lumOff val="-1804"/>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Research &amp; Development</a:t>
          </a:r>
        </a:p>
      </dsp:txBody>
      <dsp:txXfrm>
        <a:off x="932345" y="325252"/>
        <a:ext cx="1261536" cy="656145"/>
      </dsp:txXfrm>
    </dsp:sp>
    <dsp:sp modelId="{B06CD16A-D795-D549-94F5-01077C929FB0}">
      <dsp:nvSpPr>
        <dsp:cNvPr id="0" name=""/>
        <dsp:cNvSpPr/>
      </dsp:nvSpPr>
      <dsp:spPr>
        <a:xfrm rot="17620902">
          <a:off x="2152588" y="1047896"/>
          <a:ext cx="1216834" cy="354709"/>
        </a:xfrm>
        <a:prstGeom prst="leftArrow">
          <a:avLst>
            <a:gd name="adj1" fmla="val 60000"/>
            <a:gd name="adj2" fmla="val 50000"/>
          </a:avLst>
        </a:prstGeom>
        <a:gradFill rotWithShape="0">
          <a:gsLst>
            <a:gs pos="0">
              <a:schemeClr val="accent4">
                <a:hueOff val="-593648"/>
                <a:satOff val="-3414"/>
                <a:lumOff val="-2707"/>
                <a:alphaOff val="0"/>
                <a:tint val="94000"/>
                <a:satMod val="100000"/>
                <a:lumMod val="108000"/>
              </a:schemeClr>
            </a:gs>
            <a:gs pos="50000">
              <a:schemeClr val="accent4">
                <a:hueOff val="-593648"/>
                <a:satOff val="-3414"/>
                <a:lumOff val="-2707"/>
                <a:alphaOff val="0"/>
                <a:tint val="98000"/>
                <a:shade val="100000"/>
                <a:satMod val="100000"/>
                <a:lumMod val="100000"/>
              </a:schemeClr>
            </a:gs>
            <a:gs pos="100000">
              <a:schemeClr val="accent4">
                <a:hueOff val="-593648"/>
                <a:satOff val="-3414"/>
                <a:lumOff val="-2707"/>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FFC8E79-D16A-4548-B3B9-C988E9EC243B}">
      <dsp:nvSpPr>
        <dsp:cNvPr id="0" name=""/>
        <dsp:cNvSpPr/>
      </dsp:nvSpPr>
      <dsp:spPr>
        <a:xfrm>
          <a:off x="2430956" y="319582"/>
          <a:ext cx="1148847" cy="696973"/>
        </a:xfrm>
        <a:prstGeom prst="roundRect">
          <a:avLst>
            <a:gd name="adj" fmla="val 10000"/>
          </a:avLst>
        </a:prstGeom>
        <a:gradFill rotWithShape="0">
          <a:gsLst>
            <a:gs pos="0">
              <a:schemeClr val="accent4">
                <a:hueOff val="-593648"/>
                <a:satOff val="-3414"/>
                <a:lumOff val="-2707"/>
                <a:alphaOff val="0"/>
                <a:tint val="94000"/>
                <a:satMod val="100000"/>
                <a:lumMod val="108000"/>
              </a:schemeClr>
            </a:gs>
            <a:gs pos="50000">
              <a:schemeClr val="accent4">
                <a:hueOff val="-593648"/>
                <a:satOff val="-3414"/>
                <a:lumOff val="-2707"/>
                <a:alphaOff val="0"/>
                <a:tint val="98000"/>
                <a:shade val="100000"/>
                <a:satMod val="100000"/>
                <a:lumMod val="100000"/>
              </a:schemeClr>
            </a:gs>
            <a:gs pos="100000">
              <a:schemeClr val="accent4">
                <a:hueOff val="-593648"/>
                <a:satOff val="-3414"/>
                <a:lumOff val="-2707"/>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Project Work</a:t>
          </a:r>
        </a:p>
      </dsp:txBody>
      <dsp:txXfrm>
        <a:off x="2451370" y="339996"/>
        <a:ext cx="1108019" cy="656145"/>
      </dsp:txXfrm>
    </dsp:sp>
    <dsp:sp modelId="{1F37459C-0221-DD46-A15D-67C14B58D2C0}">
      <dsp:nvSpPr>
        <dsp:cNvPr id="0" name=""/>
        <dsp:cNvSpPr/>
      </dsp:nvSpPr>
      <dsp:spPr>
        <a:xfrm rot="19761012">
          <a:off x="2749065" y="1569624"/>
          <a:ext cx="1240371" cy="354709"/>
        </a:xfrm>
        <a:prstGeom prst="leftArrow">
          <a:avLst>
            <a:gd name="adj1" fmla="val 60000"/>
            <a:gd name="adj2" fmla="val 50000"/>
          </a:avLst>
        </a:prstGeom>
        <a:gradFill rotWithShape="0">
          <a:gsLst>
            <a:gs pos="0">
              <a:schemeClr val="accent4">
                <a:hueOff val="-791531"/>
                <a:satOff val="-4552"/>
                <a:lumOff val="-3609"/>
                <a:alphaOff val="0"/>
                <a:tint val="94000"/>
                <a:satMod val="100000"/>
                <a:lumMod val="108000"/>
              </a:schemeClr>
            </a:gs>
            <a:gs pos="50000">
              <a:schemeClr val="accent4">
                <a:hueOff val="-791531"/>
                <a:satOff val="-4552"/>
                <a:lumOff val="-3609"/>
                <a:alphaOff val="0"/>
                <a:tint val="98000"/>
                <a:shade val="100000"/>
                <a:satMod val="100000"/>
                <a:lumMod val="100000"/>
              </a:schemeClr>
            </a:gs>
            <a:gs pos="100000">
              <a:schemeClr val="accent4">
                <a:hueOff val="-791531"/>
                <a:satOff val="-4552"/>
                <a:lumOff val="-3609"/>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9EDE4F1-C708-8848-A0F4-7A2F4A8DDC14}">
      <dsp:nvSpPr>
        <dsp:cNvPr id="0" name=""/>
        <dsp:cNvSpPr/>
      </dsp:nvSpPr>
      <dsp:spPr>
        <a:xfrm>
          <a:off x="3320836" y="1082328"/>
          <a:ext cx="1163919" cy="696973"/>
        </a:xfrm>
        <a:prstGeom prst="roundRect">
          <a:avLst>
            <a:gd name="adj" fmla="val 10000"/>
          </a:avLst>
        </a:prstGeom>
        <a:gradFill rotWithShape="0">
          <a:gsLst>
            <a:gs pos="0">
              <a:schemeClr val="accent4">
                <a:hueOff val="-791531"/>
                <a:satOff val="-4552"/>
                <a:lumOff val="-3609"/>
                <a:alphaOff val="0"/>
                <a:tint val="94000"/>
                <a:satMod val="100000"/>
                <a:lumMod val="108000"/>
              </a:schemeClr>
            </a:gs>
            <a:gs pos="50000">
              <a:schemeClr val="accent4">
                <a:hueOff val="-791531"/>
                <a:satOff val="-4552"/>
                <a:lumOff val="-3609"/>
                <a:alphaOff val="0"/>
                <a:tint val="98000"/>
                <a:shade val="100000"/>
                <a:satMod val="100000"/>
                <a:lumMod val="100000"/>
              </a:schemeClr>
            </a:gs>
            <a:gs pos="100000">
              <a:schemeClr val="accent4">
                <a:hueOff val="-791531"/>
                <a:satOff val="-4552"/>
                <a:lumOff val="-3609"/>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E-STUDIO</a:t>
          </a:r>
        </a:p>
      </dsp:txBody>
      <dsp:txXfrm>
        <a:off x="3341250" y="1102742"/>
        <a:ext cx="1123091" cy="656145"/>
      </dsp:txXfrm>
    </dsp:sp>
    <dsp:sp modelId="{735AF380-E473-6946-8BCD-107EA1364E76}">
      <dsp:nvSpPr>
        <dsp:cNvPr id="0" name=""/>
        <dsp:cNvSpPr/>
      </dsp:nvSpPr>
      <dsp:spPr>
        <a:xfrm>
          <a:off x="2930086" y="2239831"/>
          <a:ext cx="1195027" cy="354709"/>
        </a:xfrm>
        <a:prstGeom prst="leftArrow">
          <a:avLst>
            <a:gd name="adj1" fmla="val 60000"/>
            <a:gd name="adj2" fmla="val 5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3B64596-9727-1047-B733-9254515848BE}">
      <dsp:nvSpPr>
        <dsp:cNvPr id="0" name=""/>
        <dsp:cNvSpPr/>
      </dsp:nvSpPr>
      <dsp:spPr>
        <a:xfrm>
          <a:off x="3520071" y="2068699"/>
          <a:ext cx="1210085" cy="696973"/>
        </a:xfrm>
        <a:prstGeom prst="roundRect">
          <a:avLst>
            <a:gd name="adj" fmla="val 1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ZICA APP</a:t>
          </a:r>
        </a:p>
      </dsp:txBody>
      <dsp:txXfrm>
        <a:off x="3540485" y="2089113"/>
        <a:ext cx="1169257" cy="656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9CC5-1545-324D-9D15-3DA5FF62820C}">
      <dsp:nvSpPr>
        <dsp:cNvPr id="0" name=""/>
        <dsp:cNvSpPr/>
      </dsp:nvSpPr>
      <dsp:spPr>
        <a:xfrm>
          <a:off x="1543230" y="1972980"/>
          <a:ext cx="1093652" cy="1093652"/>
        </a:xfrm>
        <a:prstGeom prst="ellipse">
          <a:avLst/>
        </a:prstGeom>
        <a:solidFill>
          <a:schemeClr val="accent1">
            <a:lumMod val="75000"/>
          </a:schemeClr>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Group Learning</a:t>
          </a:r>
        </a:p>
      </dsp:txBody>
      <dsp:txXfrm>
        <a:off x="1703392" y="2133142"/>
        <a:ext cx="773328" cy="773328"/>
      </dsp:txXfrm>
    </dsp:sp>
    <dsp:sp modelId="{1A6F40FD-EE98-8243-9951-D82923857DBF}">
      <dsp:nvSpPr>
        <dsp:cNvPr id="0" name=""/>
        <dsp:cNvSpPr/>
      </dsp:nvSpPr>
      <dsp:spPr>
        <a:xfrm rot="10800000">
          <a:off x="363755" y="2372170"/>
          <a:ext cx="1114604" cy="295273"/>
        </a:xfrm>
        <a:prstGeom prst="leftArrow">
          <a:avLst>
            <a:gd name="adj1" fmla="val 60000"/>
            <a:gd name="adj2" fmla="val 5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43A2E1C-0BA2-DD49-B426-930CFE62267D}">
      <dsp:nvSpPr>
        <dsp:cNvPr id="0" name=""/>
        <dsp:cNvSpPr/>
      </dsp:nvSpPr>
      <dsp:spPr>
        <a:xfrm>
          <a:off x="1138" y="2229713"/>
          <a:ext cx="725233" cy="580186"/>
        </a:xfrm>
        <a:prstGeom prst="roundRect">
          <a:avLst>
            <a:gd name="adj" fmla="val 10000"/>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Group Projects</a:t>
          </a:r>
        </a:p>
      </dsp:txBody>
      <dsp:txXfrm>
        <a:off x="18131" y="2246706"/>
        <a:ext cx="691247" cy="546200"/>
      </dsp:txXfrm>
    </dsp:sp>
    <dsp:sp modelId="{E46AF62D-B29F-9D42-ADB9-85C571795666}">
      <dsp:nvSpPr>
        <dsp:cNvPr id="0" name=""/>
        <dsp:cNvSpPr/>
      </dsp:nvSpPr>
      <dsp:spPr>
        <a:xfrm rot="12600000">
          <a:off x="520371" y="1787670"/>
          <a:ext cx="1114604" cy="295273"/>
        </a:xfrm>
        <a:prstGeom prst="leftArrow">
          <a:avLst>
            <a:gd name="adj1" fmla="val 60000"/>
            <a:gd name="adj2" fmla="val 50000"/>
          </a:avLst>
        </a:prstGeom>
        <a:gradFill rotWithShape="0">
          <a:gsLst>
            <a:gs pos="0">
              <a:schemeClr val="accent4">
                <a:hueOff val="-164902"/>
                <a:satOff val="-948"/>
                <a:lumOff val="-752"/>
                <a:alphaOff val="0"/>
                <a:tint val="94000"/>
                <a:satMod val="100000"/>
                <a:lumMod val="108000"/>
              </a:schemeClr>
            </a:gs>
            <a:gs pos="50000">
              <a:schemeClr val="accent4">
                <a:hueOff val="-164902"/>
                <a:satOff val="-948"/>
                <a:lumOff val="-752"/>
                <a:alphaOff val="0"/>
                <a:tint val="98000"/>
                <a:shade val="100000"/>
                <a:satMod val="100000"/>
                <a:lumMod val="100000"/>
              </a:schemeClr>
            </a:gs>
            <a:gs pos="100000">
              <a:schemeClr val="accent4">
                <a:hueOff val="-164902"/>
                <a:satOff val="-948"/>
                <a:lumOff val="-75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E8C0FB-5634-D948-95A2-1DD9C41B73A1}">
      <dsp:nvSpPr>
        <dsp:cNvPr id="0" name=""/>
        <dsp:cNvSpPr/>
      </dsp:nvSpPr>
      <dsp:spPr>
        <a:xfrm>
          <a:off x="232419" y="1366562"/>
          <a:ext cx="725233" cy="580186"/>
        </a:xfrm>
        <a:prstGeom prst="roundRect">
          <a:avLst>
            <a:gd name="adj" fmla="val 10000"/>
          </a:avLst>
        </a:prstGeom>
        <a:gradFill rotWithShape="0">
          <a:gsLst>
            <a:gs pos="0">
              <a:schemeClr val="accent4">
                <a:hueOff val="-164902"/>
                <a:satOff val="-948"/>
                <a:lumOff val="-752"/>
                <a:alphaOff val="0"/>
                <a:tint val="94000"/>
                <a:satMod val="100000"/>
                <a:lumMod val="108000"/>
              </a:schemeClr>
            </a:gs>
            <a:gs pos="50000">
              <a:schemeClr val="accent4">
                <a:hueOff val="-164902"/>
                <a:satOff val="-948"/>
                <a:lumOff val="-752"/>
                <a:alphaOff val="0"/>
                <a:tint val="98000"/>
                <a:shade val="100000"/>
                <a:satMod val="100000"/>
                <a:lumMod val="100000"/>
              </a:schemeClr>
            </a:gs>
            <a:gs pos="100000">
              <a:schemeClr val="accent4">
                <a:hueOff val="-164902"/>
                <a:satOff val="-948"/>
                <a:lumOff val="-75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Master Classes</a:t>
          </a:r>
        </a:p>
      </dsp:txBody>
      <dsp:txXfrm>
        <a:off x="249412" y="1383555"/>
        <a:ext cx="691247" cy="546200"/>
      </dsp:txXfrm>
    </dsp:sp>
    <dsp:sp modelId="{BBA24CEC-F96A-584E-BA8A-B6792705A7EA}">
      <dsp:nvSpPr>
        <dsp:cNvPr id="0" name=""/>
        <dsp:cNvSpPr/>
      </dsp:nvSpPr>
      <dsp:spPr>
        <a:xfrm rot="14400000">
          <a:off x="948255" y="1359787"/>
          <a:ext cx="1114604" cy="295273"/>
        </a:xfrm>
        <a:prstGeom prst="leftArrow">
          <a:avLst>
            <a:gd name="adj1" fmla="val 60000"/>
            <a:gd name="adj2" fmla="val 50000"/>
          </a:avLst>
        </a:prstGeom>
        <a:gradFill rotWithShape="0">
          <a:gsLst>
            <a:gs pos="0">
              <a:schemeClr val="accent4">
                <a:hueOff val="-329805"/>
                <a:satOff val="-1897"/>
                <a:lumOff val="-1504"/>
                <a:alphaOff val="0"/>
                <a:tint val="94000"/>
                <a:satMod val="100000"/>
                <a:lumMod val="108000"/>
              </a:schemeClr>
            </a:gs>
            <a:gs pos="50000">
              <a:schemeClr val="accent4">
                <a:hueOff val="-329805"/>
                <a:satOff val="-1897"/>
                <a:lumOff val="-1504"/>
                <a:alphaOff val="0"/>
                <a:tint val="98000"/>
                <a:shade val="100000"/>
                <a:satMod val="100000"/>
                <a:lumMod val="100000"/>
              </a:schemeClr>
            </a:gs>
            <a:gs pos="100000">
              <a:schemeClr val="accent4">
                <a:hueOff val="-329805"/>
                <a:satOff val="-1897"/>
                <a:lumOff val="-1504"/>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FCDC05-29B9-2749-BDC4-C34360048ADD}">
      <dsp:nvSpPr>
        <dsp:cNvPr id="0" name=""/>
        <dsp:cNvSpPr/>
      </dsp:nvSpPr>
      <dsp:spPr>
        <a:xfrm>
          <a:off x="776391" y="734692"/>
          <a:ext cx="901030" cy="580186"/>
        </a:xfrm>
        <a:prstGeom prst="roundRect">
          <a:avLst>
            <a:gd name="adj" fmla="val 10000"/>
          </a:avLst>
        </a:prstGeom>
        <a:gradFill rotWithShape="0">
          <a:gsLst>
            <a:gs pos="0">
              <a:schemeClr val="accent4">
                <a:hueOff val="-329805"/>
                <a:satOff val="-1897"/>
                <a:lumOff val="-1504"/>
                <a:alphaOff val="0"/>
                <a:tint val="94000"/>
                <a:satMod val="100000"/>
                <a:lumMod val="108000"/>
              </a:schemeClr>
            </a:gs>
            <a:gs pos="50000">
              <a:schemeClr val="accent4">
                <a:hueOff val="-329805"/>
                <a:satOff val="-1897"/>
                <a:lumOff val="-1504"/>
                <a:alphaOff val="0"/>
                <a:tint val="98000"/>
                <a:shade val="100000"/>
                <a:satMod val="100000"/>
                <a:lumMod val="100000"/>
              </a:schemeClr>
            </a:gs>
            <a:gs pos="100000">
              <a:schemeClr val="accent4">
                <a:hueOff val="-329805"/>
                <a:satOff val="-1897"/>
                <a:lumOff val="-1504"/>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Group Discussions</a:t>
          </a:r>
        </a:p>
      </dsp:txBody>
      <dsp:txXfrm>
        <a:off x="793384" y="751685"/>
        <a:ext cx="867044" cy="546200"/>
      </dsp:txXfrm>
    </dsp:sp>
    <dsp:sp modelId="{56F66AA8-3FB5-4653-8E49-89323CCFE410}">
      <dsp:nvSpPr>
        <dsp:cNvPr id="0" name=""/>
        <dsp:cNvSpPr/>
      </dsp:nvSpPr>
      <dsp:spPr>
        <a:xfrm rot="16200000">
          <a:off x="1532754" y="1203170"/>
          <a:ext cx="1114604" cy="295273"/>
        </a:xfrm>
        <a:prstGeom prst="leftArrow">
          <a:avLst>
            <a:gd name="adj1" fmla="val 60000"/>
            <a:gd name="adj2" fmla="val 50000"/>
          </a:avLst>
        </a:prstGeom>
        <a:gradFill rotWithShape="0">
          <a:gsLst>
            <a:gs pos="0">
              <a:schemeClr val="accent4">
                <a:hueOff val="-494707"/>
                <a:satOff val="-2845"/>
                <a:lumOff val="-2255"/>
                <a:alphaOff val="0"/>
                <a:tint val="94000"/>
                <a:satMod val="100000"/>
                <a:lumMod val="108000"/>
              </a:schemeClr>
            </a:gs>
            <a:gs pos="50000">
              <a:schemeClr val="accent4">
                <a:hueOff val="-494707"/>
                <a:satOff val="-2845"/>
                <a:lumOff val="-2255"/>
                <a:alphaOff val="0"/>
                <a:tint val="98000"/>
                <a:shade val="100000"/>
                <a:satMod val="100000"/>
                <a:lumMod val="100000"/>
              </a:schemeClr>
            </a:gs>
            <a:gs pos="100000">
              <a:schemeClr val="accent4">
                <a:hueOff val="-494707"/>
                <a:satOff val="-2845"/>
                <a:lumOff val="-2255"/>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CE486C-441C-4E9B-9933-AAE9B5966BCE}">
      <dsp:nvSpPr>
        <dsp:cNvPr id="0" name=""/>
        <dsp:cNvSpPr/>
      </dsp:nvSpPr>
      <dsp:spPr>
        <a:xfrm>
          <a:off x="1639541" y="503411"/>
          <a:ext cx="901030" cy="580186"/>
        </a:xfrm>
        <a:prstGeom prst="roundRect">
          <a:avLst>
            <a:gd name="adj" fmla="val 10000"/>
          </a:avLst>
        </a:prstGeom>
        <a:gradFill rotWithShape="0">
          <a:gsLst>
            <a:gs pos="0">
              <a:schemeClr val="accent4">
                <a:hueOff val="-494707"/>
                <a:satOff val="-2845"/>
                <a:lumOff val="-2255"/>
                <a:alphaOff val="0"/>
                <a:tint val="94000"/>
                <a:satMod val="100000"/>
                <a:lumMod val="108000"/>
              </a:schemeClr>
            </a:gs>
            <a:gs pos="50000">
              <a:schemeClr val="accent4">
                <a:hueOff val="-494707"/>
                <a:satOff val="-2845"/>
                <a:lumOff val="-2255"/>
                <a:alphaOff val="0"/>
                <a:tint val="98000"/>
                <a:shade val="100000"/>
                <a:satMod val="100000"/>
                <a:lumMod val="100000"/>
              </a:schemeClr>
            </a:gs>
            <a:gs pos="100000">
              <a:schemeClr val="accent4">
                <a:hueOff val="-494707"/>
                <a:satOff val="-2845"/>
                <a:lumOff val="-2255"/>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Portfolio Development</a:t>
          </a:r>
        </a:p>
      </dsp:txBody>
      <dsp:txXfrm>
        <a:off x="1656534" y="520404"/>
        <a:ext cx="867044" cy="546200"/>
      </dsp:txXfrm>
    </dsp:sp>
    <dsp:sp modelId="{B237D3EE-24B7-0F4D-BECC-1282F0AE9820}">
      <dsp:nvSpPr>
        <dsp:cNvPr id="0" name=""/>
        <dsp:cNvSpPr/>
      </dsp:nvSpPr>
      <dsp:spPr>
        <a:xfrm rot="18000000">
          <a:off x="2117254" y="1359787"/>
          <a:ext cx="1114604" cy="295273"/>
        </a:xfrm>
        <a:prstGeom prst="leftArrow">
          <a:avLst>
            <a:gd name="adj1" fmla="val 60000"/>
            <a:gd name="adj2" fmla="val 50000"/>
          </a:avLst>
        </a:prstGeom>
        <a:gradFill rotWithShape="0">
          <a:gsLst>
            <a:gs pos="0">
              <a:schemeClr val="accent4">
                <a:hueOff val="-659609"/>
                <a:satOff val="-3793"/>
                <a:lumOff val="-3007"/>
                <a:alphaOff val="0"/>
                <a:tint val="94000"/>
                <a:satMod val="100000"/>
                <a:lumMod val="108000"/>
              </a:schemeClr>
            </a:gs>
            <a:gs pos="50000">
              <a:schemeClr val="accent4">
                <a:hueOff val="-659609"/>
                <a:satOff val="-3793"/>
                <a:lumOff val="-3007"/>
                <a:alphaOff val="0"/>
                <a:tint val="98000"/>
                <a:shade val="100000"/>
                <a:satMod val="100000"/>
                <a:lumMod val="100000"/>
              </a:schemeClr>
            </a:gs>
            <a:gs pos="100000">
              <a:schemeClr val="accent4">
                <a:hueOff val="-659609"/>
                <a:satOff val="-3793"/>
                <a:lumOff val="-3007"/>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6B56DA-F191-8D4A-BE3B-FC1129968018}">
      <dsp:nvSpPr>
        <dsp:cNvPr id="0" name=""/>
        <dsp:cNvSpPr/>
      </dsp:nvSpPr>
      <dsp:spPr>
        <a:xfrm>
          <a:off x="2502692" y="734692"/>
          <a:ext cx="901030" cy="580186"/>
        </a:xfrm>
        <a:prstGeom prst="roundRect">
          <a:avLst>
            <a:gd name="adj" fmla="val 10000"/>
          </a:avLst>
        </a:prstGeom>
        <a:gradFill rotWithShape="0">
          <a:gsLst>
            <a:gs pos="0">
              <a:schemeClr val="accent4">
                <a:hueOff val="-659609"/>
                <a:satOff val="-3793"/>
                <a:lumOff val="-3007"/>
                <a:alphaOff val="0"/>
                <a:tint val="94000"/>
                <a:satMod val="100000"/>
                <a:lumMod val="108000"/>
              </a:schemeClr>
            </a:gs>
            <a:gs pos="50000">
              <a:schemeClr val="accent4">
                <a:hueOff val="-659609"/>
                <a:satOff val="-3793"/>
                <a:lumOff val="-3007"/>
                <a:alphaOff val="0"/>
                <a:tint val="98000"/>
                <a:shade val="100000"/>
                <a:satMod val="100000"/>
                <a:lumMod val="100000"/>
              </a:schemeClr>
            </a:gs>
            <a:gs pos="100000">
              <a:schemeClr val="accent4">
                <a:hueOff val="-659609"/>
                <a:satOff val="-3793"/>
                <a:lumOff val="-3007"/>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Learning through Activities</a:t>
          </a:r>
        </a:p>
      </dsp:txBody>
      <dsp:txXfrm>
        <a:off x="2519685" y="751685"/>
        <a:ext cx="867044" cy="546200"/>
      </dsp:txXfrm>
    </dsp:sp>
    <dsp:sp modelId="{FEFDFC31-E3E5-484D-9BC2-991CBE0BC25D}">
      <dsp:nvSpPr>
        <dsp:cNvPr id="0" name=""/>
        <dsp:cNvSpPr/>
      </dsp:nvSpPr>
      <dsp:spPr>
        <a:xfrm rot="19800000">
          <a:off x="2545137" y="1787670"/>
          <a:ext cx="1114604" cy="295273"/>
        </a:xfrm>
        <a:prstGeom prst="leftArrow">
          <a:avLst>
            <a:gd name="adj1" fmla="val 60000"/>
            <a:gd name="adj2" fmla="val 50000"/>
          </a:avLst>
        </a:prstGeom>
        <a:gradFill rotWithShape="0">
          <a:gsLst>
            <a:gs pos="0">
              <a:schemeClr val="accent4">
                <a:hueOff val="-824512"/>
                <a:satOff val="-4742"/>
                <a:lumOff val="-3759"/>
                <a:alphaOff val="0"/>
                <a:tint val="94000"/>
                <a:satMod val="100000"/>
                <a:lumMod val="108000"/>
              </a:schemeClr>
            </a:gs>
            <a:gs pos="50000">
              <a:schemeClr val="accent4">
                <a:hueOff val="-824512"/>
                <a:satOff val="-4742"/>
                <a:lumOff val="-3759"/>
                <a:alphaOff val="0"/>
                <a:tint val="98000"/>
                <a:shade val="100000"/>
                <a:satMod val="100000"/>
                <a:lumMod val="100000"/>
              </a:schemeClr>
            </a:gs>
            <a:gs pos="100000">
              <a:schemeClr val="accent4">
                <a:hueOff val="-824512"/>
                <a:satOff val="-4742"/>
                <a:lumOff val="-3759"/>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C306626-7D80-F041-872A-49C7F26890B2}">
      <dsp:nvSpPr>
        <dsp:cNvPr id="0" name=""/>
        <dsp:cNvSpPr/>
      </dsp:nvSpPr>
      <dsp:spPr>
        <a:xfrm>
          <a:off x="3222461" y="1366562"/>
          <a:ext cx="725233" cy="580186"/>
        </a:xfrm>
        <a:prstGeom prst="roundRect">
          <a:avLst>
            <a:gd name="adj" fmla="val 10000"/>
          </a:avLst>
        </a:prstGeom>
        <a:gradFill rotWithShape="0">
          <a:gsLst>
            <a:gs pos="0">
              <a:schemeClr val="accent4">
                <a:hueOff val="-824512"/>
                <a:satOff val="-4742"/>
                <a:lumOff val="-3759"/>
                <a:alphaOff val="0"/>
                <a:tint val="94000"/>
                <a:satMod val="100000"/>
                <a:lumMod val="108000"/>
              </a:schemeClr>
            </a:gs>
            <a:gs pos="50000">
              <a:schemeClr val="accent4">
                <a:hueOff val="-824512"/>
                <a:satOff val="-4742"/>
                <a:lumOff val="-3759"/>
                <a:alphaOff val="0"/>
                <a:tint val="98000"/>
                <a:shade val="100000"/>
                <a:satMod val="100000"/>
                <a:lumMod val="100000"/>
              </a:schemeClr>
            </a:gs>
            <a:gs pos="100000">
              <a:schemeClr val="accent4">
                <a:hueOff val="-824512"/>
                <a:satOff val="-4742"/>
                <a:lumOff val="-3759"/>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National  Student meet</a:t>
          </a:r>
        </a:p>
      </dsp:txBody>
      <dsp:txXfrm>
        <a:off x="3239454" y="1383555"/>
        <a:ext cx="691247" cy="546200"/>
      </dsp:txXfrm>
    </dsp:sp>
    <dsp:sp modelId="{6F827AB2-FAC3-964D-89D0-63AB07624214}">
      <dsp:nvSpPr>
        <dsp:cNvPr id="0" name=""/>
        <dsp:cNvSpPr/>
      </dsp:nvSpPr>
      <dsp:spPr>
        <a:xfrm>
          <a:off x="2701754" y="2372170"/>
          <a:ext cx="1114604" cy="295273"/>
        </a:xfrm>
        <a:prstGeom prst="leftArrow">
          <a:avLst>
            <a:gd name="adj1" fmla="val 60000"/>
            <a:gd name="adj2" fmla="val 5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A3EE8E-8839-944B-AAE7-C1EE0ED4C7DB}">
      <dsp:nvSpPr>
        <dsp:cNvPr id="0" name=""/>
        <dsp:cNvSpPr/>
      </dsp:nvSpPr>
      <dsp:spPr>
        <a:xfrm>
          <a:off x="3453741" y="2229713"/>
          <a:ext cx="725233" cy="580186"/>
        </a:xfrm>
        <a:prstGeom prst="roundRect">
          <a:avLst>
            <a:gd name="adj" fmla="val 10000"/>
          </a:avLst>
        </a:prstGeom>
        <a:gradFill rotWithShape="0">
          <a:gsLst>
            <a:gs pos="0">
              <a:schemeClr val="accent4">
                <a:hueOff val="-989414"/>
                <a:satOff val="-5690"/>
                <a:lumOff val="-4511"/>
                <a:alphaOff val="0"/>
                <a:tint val="94000"/>
                <a:satMod val="100000"/>
                <a:lumMod val="108000"/>
              </a:schemeClr>
            </a:gs>
            <a:gs pos="50000">
              <a:schemeClr val="accent4">
                <a:hueOff val="-989414"/>
                <a:satOff val="-5690"/>
                <a:lumOff val="-4511"/>
                <a:alphaOff val="0"/>
                <a:tint val="98000"/>
                <a:shade val="100000"/>
                <a:satMod val="100000"/>
                <a:lumMod val="100000"/>
              </a:schemeClr>
            </a:gs>
            <a:gs pos="100000">
              <a:schemeClr val="accent4">
                <a:hueOff val="-989414"/>
                <a:satOff val="-5690"/>
                <a:lumOff val="-451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t>Work review &amp; Feedback</a:t>
          </a:r>
        </a:p>
      </dsp:txBody>
      <dsp:txXfrm>
        <a:off x="3470734" y="2246706"/>
        <a:ext cx="691247" cy="5462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246647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59516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42246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018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221380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401204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05690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425775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2920465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marL="0" indent="0">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523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marL="0" indent="0">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3176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3601105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0_Title and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914400" y="227013"/>
            <a:ext cx="4171950"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3" name="Picture Placeholder 11"/>
          <p:cNvSpPr>
            <a:spLocks noGrp="1"/>
          </p:cNvSpPr>
          <p:nvPr>
            <p:ph type="pic" sz="quarter" idx="11"/>
          </p:nvPr>
        </p:nvSpPr>
        <p:spPr>
          <a:xfrm>
            <a:off x="3505199" y="227013"/>
            <a:ext cx="6210300"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4" name="Picture Placeholder 11"/>
          <p:cNvSpPr>
            <a:spLocks noGrp="1"/>
          </p:cNvSpPr>
          <p:nvPr>
            <p:ph type="pic" sz="quarter" idx="12"/>
          </p:nvPr>
        </p:nvSpPr>
        <p:spPr>
          <a:xfrm>
            <a:off x="6286687" y="2432301"/>
            <a:ext cx="3728170"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5" name="Picture Placeholder 11"/>
          <p:cNvSpPr>
            <a:spLocks noGrp="1"/>
          </p:cNvSpPr>
          <p:nvPr>
            <p:ph type="pic" sz="quarter" idx="13"/>
          </p:nvPr>
        </p:nvSpPr>
        <p:spPr>
          <a:xfrm>
            <a:off x="10254343" y="2432301"/>
            <a:ext cx="3728170"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6" name="Picture Placeholder 11"/>
          <p:cNvSpPr>
            <a:spLocks noGrp="1"/>
          </p:cNvSpPr>
          <p:nvPr>
            <p:ph type="pic" sz="quarter" idx="14"/>
          </p:nvPr>
        </p:nvSpPr>
        <p:spPr>
          <a:xfrm>
            <a:off x="9113344" y="4628579"/>
            <a:ext cx="4354286"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7" name="Picture Placeholder 11"/>
          <p:cNvSpPr>
            <a:spLocks noGrp="1"/>
          </p:cNvSpPr>
          <p:nvPr>
            <p:ph type="pic" sz="quarter" idx="15"/>
          </p:nvPr>
        </p:nvSpPr>
        <p:spPr>
          <a:xfrm>
            <a:off x="4476030" y="4628579"/>
            <a:ext cx="4354286"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8" name="Picture Placeholder 11"/>
          <p:cNvSpPr>
            <a:spLocks noGrp="1"/>
          </p:cNvSpPr>
          <p:nvPr>
            <p:ph type="pic" sz="quarter" idx="16"/>
          </p:nvPr>
        </p:nvSpPr>
        <p:spPr>
          <a:xfrm>
            <a:off x="-914400" y="4628579"/>
            <a:ext cx="5107402"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19" name="Picture Placeholder 11"/>
          <p:cNvSpPr>
            <a:spLocks noGrp="1"/>
          </p:cNvSpPr>
          <p:nvPr>
            <p:ph type="pic" sz="quarter" idx="17"/>
          </p:nvPr>
        </p:nvSpPr>
        <p:spPr>
          <a:xfrm>
            <a:off x="-2415879" y="2432301"/>
            <a:ext cx="3856589" cy="1990725"/>
          </a:xfrm>
          <a:prstGeom prst="rect">
            <a:avLst/>
          </a:prstGeom>
        </p:spPr>
        <p:txBody>
          <a:bodyPr/>
          <a:lstStyle>
            <a:lvl1pPr marL="0" indent="0">
              <a:buNone/>
              <a:defRPr sz="2400">
                <a:solidFill>
                  <a:schemeClr val="bg1">
                    <a:lumMod val="50000"/>
                  </a:schemeClr>
                </a:solidFill>
              </a:defRPr>
            </a:lvl1pPr>
          </a:lstStyle>
          <a:p>
            <a:endParaRPr lang="id-ID"/>
          </a:p>
        </p:txBody>
      </p:sp>
      <p:sp>
        <p:nvSpPr>
          <p:cNvPr id="20" name="Picture Placeholder 11"/>
          <p:cNvSpPr>
            <a:spLocks noGrp="1"/>
          </p:cNvSpPr>
          <p:nvPr>
            <p:ph type="pic" sz="quarter" idx="18"/>
          </p:nvPr>
        </p:nvSpPr>
        <p:spPr>
          <a:xfrm>
            <a:off x="9963149" y="213919"/>
            <a:ext cx="4405994" cy="1990725"/>
          </a:xfrm>
          <a:prstGeom prst="rect">
            <a:avLst/>
          </a:prstGeom>
        </p:spPr>
        <p:txBody>
          <a:bodyPr/>
          <a:lstStyle>
            <a:lvl1pPr marL="0" indent="0">
              <a:buNone/>
              <a:defRPr sz="2400">
                <a:solidFill>
                  <a:schemeClr val="bg1">
                    <a:lumMod val="50000"/>
                  </a:schemeClr>
                </a:solidFill>
              </a:defRPr>
            </a:lvl1pPr>
          </a:lstStyle>
          <a:p>
            <a:endParaRPr lang="id-ID"/>
          </a:p>
        </p:txBody>
      </p:sp>
    </p:spTree>
    <p:extLst>
      <p:ext uri="{BB962C8B-B14F-4D97-AF65-F5344CB8AC3E}">
        <p14:creationId xmlns:p14="http://schemas.microsoft.com/office/powerpoint/2010/main" val="246424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765135" y="520262"/>
            <a:ext cx="2908738" cy="2908738"/>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wrap="square">
            <a:noAutofit/>
          </a:bodyPr>
          <a:lstStyle>
            <a:lvl1pPr marL="0" indent="0">
              <a:buNone/>
              <a:defRPr>
                <a:solidFill>
                  <a:schemeClr val="tx1">
                    <a:lumMod val="50000"/>
                    <a:lumOff val="50000"/>
                  </a:schemeClr>
                </a:solidFill>
              </a:defRPr>
            </a:lvl1pPr>
          </a:lstStyle>
          <a:p>
            <a:endParaRPr lang="id-ID"/>
          </a:p>
        </p:txBody>
      </p:sp>
      <p:sp>
        <p:nvSpPr>
          <p:cNvPr id="10" name="Picture Placeholder 9"/>
          <p:cNvSpPr>
            <a:spLocks noGrp="1"/>
          </p:cNvSpPr>
          <p:nvPr>
            <p:ph type="pic" sz="quarter" idx="12"/>
          </p:nvPr>
        </p:nvSpPr>
        <p:spPr>
          <a:xfrm>
            <a:off x="5856397" y="3429000"/>
            <a:ext cx="2908738" cy="2908738"/>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wrap="square">
            <a:noAutofit/>
          </a:bodyPr>
          <a:lstStyle>
            <a:lvl1pPr marL="0" indent="0">
              <a:buNone/>
              <a:defRPr>
                <a:solidFill>
                  <a:schemeClr val="tx1">
                    <a:lumMod val="50000"/>
                    <a:lumOff val="50000"/>
                  </a:schemeClr>
                </a:solidFill>
              </a:defRPr>
            </a:lvl1pPr>
          </a:lstStyle>
          <a:p>
            <a:endParaRPr lang="id-ID"/>
          </a:p>
        </p:txBody>
      </p:sp>
      <p:sp>
        <p:nvSpPr>
          <p:cNvPr id="11" name="Picture Placeholder 10"/>
          <p:cNvSpPr>
            <a:spLocks noGrp="1"/>
          </p:cNvSpPr>
          <p:nvPr>
            <p:ph type="pic" sz="quarter" idx="13"/>
          </p:nvPr>
        </p:nvSpPr>
        <p:spPr>
          <a:xfrm>
            <a:off x="8765135" y="3429000"/>
            <a:ext cx="2908738" cy="2908738"/>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wrap="square">
            <a:noAutofit/>
          </a:bodyPr>
          <a:lstStyle>
            <a:lvl1pPr marL="0" indent="0">
              <a:buNone/>
              <a:defRPr>
                <a:solidFill>
                  <a:schemeClr val="tx1">
                    <a:lumMod val="50000"/>
                    <a:lumOff val="50000"/>
                  </a:schemeClr>
                </a:solidFill>
              </a:defRPr>
            </a:lvl1pPr>
          </a:lstStyle>
          <a:p>
            <a:endParaRPr lang="id-ID"/>
          </a:p>
        </p:txBody>
      </p:sp>
      <p:sp>
        <p:nvSpPr>
          <p:cNvPr id="8" name="Picture Placeholder 7"/>
          <p:cNvSpPr>
            <a:spLocks noGrp="1"/>
          </p:cNvSpPr>
          <p:nvPr>
            <p:ph type="pic" sz="quarter" idx="10"/>
          </p:nvPr>
        </p:nvSpPr>
        <p:spPr>
          <a:xfrm>
            <a:off x="5856397" y="520262"/>
            <a:ext cx="2908738" cy="2908738"/>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wrap="square">
            <a:noAutofit/>
          </a:bodyPr>
          <a:lstStyle>
            <a:lvl1pPr marL="0" indent="0">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4593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0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25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2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0_Title and Content">
    <p:spTree>
      <p:nvGrpSpPr>
        <p:cNvPr id="1" name=""/>
        <p:cNvGrpSpPr/>
        <p:nvPr/>
      </p:nvGrpSpPr>
      <p:grpSpPr>
        <a:xfrm>
          <a:off x="0" y="0"/>
          <a:ext cx="0" cy="0"/>
          <a:chOff x="0" y="0"/>
          <a:chExt cx="0" cy="0"/>
        </a:xfrm>
      </p:grpSpPr>
      <p:sp>
        <p:nvSpPr>
          <p:cNvPr id="7" name="Picture Placeholder 5"/>
          <p:cNvSpPr>
            <a:spLocks noGrp="1"/>
          </p:cNvSpPr>
          <p:nvPr>
            <p:ph type="pic" sz="quarter" idx="11"/>
          </p:nvPr>
        </p:nvSpPr>
        <p:spPr>
          <a:xfrm>
            <a:off x="8038074" y="2300036"/>
            <a:ext cx="1703639" cy="1703639"/>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8" name="Picture Placeholder 5"/>
          <p:cNvSpPr>
            <a:spLocks noGrp="1"/>
          </p:cNvSpPr>
          <p:nvPr>
            <p:ph type="pic" sz="quarter" idx="12"/>
          </p:nvPr>
        </p:nvSpPr>
        <p:spPr>
          <a:xfrm>
            <a:off x="6334239" y="4003478"/>
            <a:ext cx="1703639" cy="1703639"/>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6" name="Picture Placeholder 5"/>
          <p:cNvSpPr>
            <a:spLocks noGrp="1"/>
          </p:cNvSpPr>
          <p:nvPr>
            <p:ph type="pic" sz="quarter" idx="10"/>
          </p:nvPr>
        </p:nvSpPr>
        <p:spPr>
          <a:xfrm>
            <a:off x="5185534" y="1150938"/>
            <a:ext cx="2852737" cy="2852737"/>
          </a:xfrm>
          <a:prstGeom prst="rect">
            <a:avLst/>
          </a:prstGeom>
          <a:effectLst>
            <a:outerShdw blurRad="381000" algn="ctr" rotWithShape="0">
              <a:schemeClr val="tx1">
                <a:lumMod val="95000"/>
                <a:lumOff val="5000"/>
                <a:alpha val="40000"/>
              </a:schemeClr>
            </a:outerShdw>
          </a:effectLst>
        </p:spPr>
        <p:txBody>
          <a:bodyPr/>
          <a:lstStyle>
            <a:lvl1pPr marL="0" indent="0">
              <a:buNone/>
              <a:defRPr sz="18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85286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75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 y="0"/>
            <a:ext cx="12191999" cy="6858000"/>
          </a:xfrm>
          <a:custGeom>
            <a:avLst/>
            <a:gdLst>
              <a:gd name="connsiteX0" fmla="*/ 1404965 w 12191999"/>
              <a:gd name="connsiteY0" fmla="*/ 5247225 h 6858000"/>
              <a:gd name="connsiteX1" fmla="*/ 7615212 w 12191999"/>
              <a:gd name="connsiteY1" fmla="*/ 5247225 h 6858000"/>
              <a:gd name="connsiteX2" fmla="*/ 6210246 w 12191999"/>
              <a:gd name="connsiteY2" fmla="*/ 6858000 h 6858000"/>
              <a:gd name="connsiteX3" fmla="*/ 0 w 12191999"/>
              <a:gd name="connsiteY3" fmla="*/ 6858000 h 6858000"/>
              <a:gd name="connsiteX4" fmla="*/ 2975174 w 12191999"/>
              <a:gd name="connsiteY4" fmla="*/ 3447000 h 6858000"/>
              <a:gd name="connsiteX5" fmla="*/ 9185421 w 12191999"/>
              <a:gd name="connsiteY5" fmla="*/ 3447000 h 6858000"/>
              <a:gd name="connsiteX6" fmla="*/ 7646612 w 12191999"/>
              <a:gd name="connsiteY6" fmla="*/ 5211225 h 6858000"/>
              <a:gd name="connsiteX7" fmla="*/ 1436365 w 12191999"/>
              <a:gd name="connsiteY7" fmla="*/ 5211225 h 6858000"/>
              <a:gd name="connsiteX8" fmla="*/ 4545388 w 12191999"/>
              <a:gd name="connsiteY8" fmla="*/ 1646775 h 6858000"/>
              <a:gd name="connsiteX9" fmla="*/ 10755633 w 12191999"/>
              <a:gd name="connsiteY9" fmla="*/ 1646775 h 6858000"/>
              <a:gd name="connsiteX10" fmla="*/ 9216823 w 12191999"/>
              <a:gd name="connsiteY10" fmla="*/ 3411000 h 6858000"/>
              <a:gd name="connsiteX11" fmla="*/ 3006576 w 12191999"/>
              <a:gd name="connsiteY11" fmla="*/ 3411000 h 6858000"/>
              <a:gd name="connsiteX12" fmla="*/ 5981752 w 12191999"/>
              <a:gd name="connsiteY12" fmla="*/ 0 h 6858000"/>
              <a:gd name="connsiteX13" fmla="*/ 12191999 w 12191999"/>
              <a:gd name="connsiteY13" fmla="*/ 0 h 6858000"/>
              <a:gd name="connsiteX14" fmla="*/ 10787033 w 12191999"/>
              <a:gd name="connsiteY14" fmla="*/ 1610775 h 6858000"/>
              <a:gd name="connsiteX15" fmla="*/ 4576786 w 12191999"/>
              <a:gd name="connsiteY15" fmla="*/ 16107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0">
                <a:moveTo>
                  <a:pt x="1404965" y="5247225"/>
                </a:moveTo>
                <a:lnTo>
                  <a:pt x="7615212" y="5247225"/>
                </a:lnTo>
                <a:lnTo>
                  <a:pt x="6210246" y="6858000"/>
                </a:lnTo>
                <a:lnTo>
                  <a:pt x="0" y="6858000"/>
                </a:lnTo>
                <a:close/>
                <a:moveTo>
                  <a:pt x="2975174" y="3447000"/>
                </a:moveTo>
                <a:lnTo>
                  <a:pt x="9185421" y="3447000"/>
                </a:lnTo>
                <a:lnTo>
                  <a:pt x="7646612" y="5211225"/>
                </a:lnTo>
                <a:lnTo>
                  <a:pt x="1436365" y="5211225"/>
                </a:lnTo>
                <a:close/>
                <a:moveTo>
                  <a:pt x="4545388" y="1646775"/>
                </a:moveTo>
                <a:lnTo>
                  <a:pt x="10755633" y="1646775"/>
                </a:lnTo>
                <a:lnTo>
                  <a:pt x="9216823" y="3411000"/>
                </a:lnTo>
                <a:lnTo>
                  <a:pt x="3006576" y="3411000"/>
                </a:lnTo>
                <a:close/>
                <a:moveTo>
                  <a:pt x="5981752" y="0"/>
                </a:moveTo>
                <a:lnTo>
                  <a:pt x="12191999" y="0"/>
                </a:lnTo>
                <a:lnTo>
                  <a:pt x="10787033" y="1610775"/>
                </a:lnTo>
                <a:lnTo>
                  <a:pt x="4576786" y="1610775"/>
                </a:lnTo>
                <a:close/>
              </a:path>
            </a:pathLst>
          </a:custGeom>
        </p:spPr>
        <p:txBody>
          <a:bodyPr wrap="square">
            <a:noAutofit/>
          </a:bodyPr>
          <a:lstStyle>
            <a:lvl1pPr marL="0" indent="0">
              <a:buNone/>
              <a:defRPr>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969744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7952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9821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12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5254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061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538"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0" name="Picture Placeholder 8"/>
          <p:cNvSpPr>
            <a:spLocks noGrp="1"/>
          </p:cNvSpPr>
          <p:nvPr>
            <p:ph type="pic" sz="quarter" idx="11"/>
          </p:nvPr>
        </p:nvSpPr>
        <p:spPr>
          <a:xfrm>
            <a:off x="3128690"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1" name="Picture Placeholder 8"/>
          <p:cNvSpPr>
            <a:spLocks noGrp="1"/>
          </p:cNvSpPr>
          <p:nvPr>
            <p:ph type="pic" sz="quarter" idx="12"/>
          </p:nvPr>
        </p:nvSpPr>
        <p:spPr>
          <a:xfrm>
            <a:off x="6148482" y="1609725"/>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2" name="Picture Placeholder 8"/>
          <p:cNvSpPr>
            <a:spLocks noGrp="1"/>
          </p:cNvSpPr>
          <p:nvPr>
            <p:ph type="pic" sz="quarter" idx="13"/>
          </p:nvPr>
        </p:nvSpPr>
        <p:spPr>
          <a:xfrm>
            <a:off x="109538"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3" name="Picture Placeholder 8"/>
          <p:cNvSpPr>
            <a:spLocks noGrp="1"/>
          </p:cNvSpPr>
          <p:nvPr>
            <p:ph type="pic" sz="quarter" idx="14"/>
          </p:nvPr>
        </p:nvSpPr>
        <p:spPr>
          <a:xfrm>
            <a:off x="312858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14" name="Picture Placeholder 8"/>
          <p:cNvSpPr>
            <a:spLocks noGrp="1"/>
          </p:cNvSpPr>
          <p:nvPr>
            <p:ph type="pic" sz="quarter" idx="15"/>
          </p:nvPr>
        </p:nvSpPr>
        <p:spPr>
          <a:xfrm>
            <a:off x="9167921" y="4219141"/>
            <a:ext cx="2914650" cy="2524559"/>
          </a:xfrm>
          <a:prstGeom prst="rect">
            <a:avLst/>
          </a:prstGeom>
        </p:spPr>
        <p:txBody>
          <a:bodyPr/>
          <a:lstStyle>
            <a:lvl1pPr marL="0" indent="0">
              <a:buNone/>
              <a:defRPr sz="1400">
                <a:solidFill>
                  <a:schemeClr val="bg1">
                    <a:lumMod val="65000"/>
                  </a:schemeClr>
                </a:solidFill>
              </a:defRPr>
            </a:lvl1pPr>
          </a:lstStyle>
          <a:p>
            <a:endParaRPr lang="id-ID"/>
          </a:p>
        </p:txBody>
      </p:sp>
      <p:sp>
        <p:nvSpPr>
          <p:cNvPr id="8" name="Rectangle 7"/>
          <p:cNvSpPr/>
          <p:nvPr userDrawn="1"/>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4300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150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00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61749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12192000" cy="3497263"/>
          </a:xfrm>
          <a:prstGeom prst="rect">
            <a:avLst/>
          </a:prstGeom>
        </p:spPr>
        <p:txBody>
          <a:bodyPr/>
          <a:lstStyle>
            <a:lvl1pPr marL="0" indent="0">
              <a:buNone/>
              <a:defRPr>
                <a:solidFill>
                  <a:schemeClr val="tx1">
                    <a:lumMod val="50000"/>
                    <a:lumOff val="50000"/>
                  </a:schemeClr>
                </a:solidFill>
              </a:defRPr>
            </a:lvl1pPr>
          </a:lstStyle>
          <a:p>
            <a:endParaRPr lang="id-ID"/>
          </a:p>
        </p:txBody>
      </p:sp>
      <p:sp>
        <p:nvSpPr>
          <p:cNvPr id="3" name="Text Placeholder 2"/>
          <p:cNvSpPr>
            <a:spLocks noGrp="1"/>
          </p:cNvSpPr>
          <p:nvPr>
            <p:ph type="body" sz="quarter" idx="11"/>
          </p:nvPr>
        </p:nvSpPr>
        <p:spPr>
          <a:xfrm>
            <a:off x="1114425" y="444190"/>
            <a:ext cx="9963150" cy="800100"/>
          </a:xfrm>
          <a:prstGeom prst="rect">
            <a:avLst/>
          </a:prstGeom>
        </p:spPr>
        <p:txBody>
          <a:bodyPr/>
          <a:lstStyle>
            <a:lvl1pPr marL="0" indent="0" algn="ctr">
              <a:buNone/>
              <a:defRPr sz="4800">
                <a:solidFill>
                  <a:schemeClr val="bg1"/>
                </a:solidFill>
                <a:latin typeface="Bebas Neue" panose="020B0606020202050201" pitchFamily="34" charset="0"/>
              </a:defRPr>
            </a:lvl1pPr>
          </a:lstStyle>
          <a:p>
            <a:pPr lvl="0"/>
            <a:endParaRPr lang="id-ID" dirty="0"/>
          </a:p>
        </p:txBody>
      </p:sp>
    </p:spTree>
    <p:extLst>
      <p:ext uri="{BB962C8B-B14F-4D97-AF65-F5344CB8AC3E}">
        <p14:creationId xmlns:p14="http://schemas.microsoft.com/office/powerpoint/2010/main" val="24860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25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1" decel="100000" fill="hold" nodeType="withEffect" nodePh="1">
                  <p:stCondLst>
                    <p:cond delay="250"/>
                  </p:stCondLst>
                  <p:endCondLst>
                    <p:cond delay="0"/>
                  </p:end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5_Title and Content">
    <p:spTree>
      <p:nvGrpSpPr>
        <p:cNvPr id="1" name=""/>
        <p:cNvGrpSpPr/>
        <p:nvPr/>
      </p:nvGrpSpPr>
      <p:grpSpPr>
        <a:xfrm>
          <a:off x="0" y="0"/>
          <a:ext cx="0" cy="0"/>
          <a:chOff x="0" y="0"/>
          <a:chExt cx="0" cy="0"/>
        </a:xfrm>
      </p:grpSpPr>
      <p:sp>
        <p:nvSpPr>
          <p:cNvPr id="2" name="Picture Placeholder 6"/>
          <p:cNvSpPr>
            <a:spLocks noGrp="1"/>
          </p:cNvSpPr>
          <p:nvPr>
            <p:ph type="pic" sz="quarter" idx="10"/>
          </p:nvPr>
        </p:nvSpPr>
        <p:spPr>
          <a:xfrm>
            <a:off x="2" y="0"/>
            <a:ext cx="3243263" cy="3429000"/>
          </a:xfrm>
          <a:prstGeom prst="rect">
            <a:avLst/>
          </a:prstGeom>
        </p:spPr>
        <p:txBody>
          <a:bodyPr/>
          <a:lstStyle>
            <a:lvl1pPr marL="0" indent="0">
              <a:buNone/>
              <a:defRPr sz="1800">
                <a:solidFill>
                  <a:schemeClr val="tx1">
                    <a:lumMod val="65000"/>
                    <a:lumOff val="35000"/>
                  </a:schemeClr>
                </a:solidFill>
              </a:defRPr>
            </a:lvl1pPr>
          </a:lstStyle>
          <a:p>
            <a:endParaRPr lang="id-ID"/>
          </a:p>
        </p:txBody>
      </p:sp>
      <p:sp>
        <p:nvSpPr>
          <p:cNvPr id="3" name="Picture Placeholder 6"/>
          <p:cNvSpPr>
            <a:spLocks noGrp="1"/>
          </p:cNvSpPr>
          <p:nvPr>
            <p:ph type="pic" sz="quarter" idx="11"/>
          </p:nvPr>
        </p:nvSpPr>
        <p:spPr>
          <a:xfrm>
            <a:off x="2" y="3429000"/>
            <a:ext cx="3243263" cy="3429000"/>
          </a:xfrm>
          <a:prstGeom prst="rect">
            <a:avLst/>
          </a:prstGeom>
        </p:spPr>
        <p:txBody>
          <a:bodyPr/>
          <a:lstStyle>
            <a:lvl1pPr marL="0" indent="0">
              <a:buNone/>
              <a:defRPr sz="1800">
                <a:solidFill>
                  <a:schemeClr val="tx1">
                    <a:lumMod val="65000"/>
                    <a:lumOff val="35000"/>
                  </a:schemeClr>
                </a:solidFill>
              </a:defRPr>
            </a:lvl1pPr>
          </a:lstStyle>
          <a:p>
            <a:endParaRPr lang="id-ID"/>
          </a:p>
        </p:txBody>
      </p:sp>
      <p:sp>
        <p:nvSpPr>
          <p:cNvPr id="4" name="Picture Placeholder 6"/>
          <p:cNvSpPr>
            <a:spLocks noGrp="1"/>
          </p:cNvSpPr>
          <p:nvPr>
            <p:ph type="pic" sz="quarter" idx="12"/>
          </p:nvPr>
        </p:nvSpPr>
        <p:spPr>
          <a:xfrm>
            <a:off x="3243262" y="0"/>
            <a:ext cx="4592201" cy="6858000"/>
          </a:xfrm>
          <a:prstGeom prst="rect">
            <a:avLst/>
          </a:prstGeom>
        </p:spPr>
        <p:txBody>
          <a:bodyPr/>
          <a:lstStyle>
            <a:lvl1pPr marL="0" indent="0">
              <a:buNone/>
              <a:defRPr sz="1800">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9637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50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8213725" cy="685800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7" name="Picture Placeholder 6"/>
          <p:cNvSpPr>
            <a:spLocks noGrp="1"/>
          </p:cNvSpPr>
          <p:nvPr>
            <p:ph type="pic" sz="quarter" idx="11"/>
          </p:nvPr>
        </p:nvSpPr>
        <p:spPr>
          <a:xfrm>
            <a:off x="8213725" y="0"/>
            <a:ext cx="3978275" cy="3429000"/>
          </a:xfrm>
          <a:prstGeom prst="rect">
            <a:avLst/>
          </a:prstGeom>
        </p:spPr>
        <p:txBody>
          <a:bodyPr/>
          <a:lstStyle>
            <a:lvl1pPr marL="0" indent="0">
              <a:buNone/>
              <a:defRPr sz="18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4511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5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3_Title and Conten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4732338" y="1876425"/>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3" name="Picture Placeholder 11"/>
          <p:cNvSpPr>
            <a:spLocks noGrp="1"/>
          </p:cNvSpPr>
          <p:nvPr>
            <p:ph type="pic" sz="quarter" idx="12"/>
          </p:nvPr>
        </p:nvSpPr>
        <p:spPr>
          <a:xfrm>
            <a:off x="7217419" y="1876425"/>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4" name="Picture Placeholder 11"/>
          <p:cNvSpPr>
            <a:spLocks noGrp="1"/>
          </p:cNvSpPr>
          <p:nvPr>
            <p:ph type="pic" sz="quarter" idx="13"/>
          </p:nvPr>
        </p:nvSpPr>
        <p:spPr>
          <a:xfrm>
            <a:off x="9701818" y="1876425"/>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5" name="Picture Placeholder 11"/>
          <p:cNvSpPr>
            <a:spLocks noGrp="1"/>
          </p:cNvSpPr>
          <p:nvPr>
            <p:ph type="pic" sz="quarter" idx="14"/>
          </p:nvPr>
        </p:nvSpPr>
        <p:spPr>
          <a:xfrm>
            <a:off x="4732338" y="4357662"/>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6" name="Picture Placeholder 11"/>
          <p:cNvSpPr>
            <a:spLocks noGrp="1"/>
          </p:cNvSpPr>
          <p:nvPr>
            <p:ph type="pic" sz="quarter" idx="15"/>
          </p:nvPr>
        </p:nvSpPr>
        <p:spPr>
          <a:xfrm>
            <a:off x="7217419" y="4357662"/>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7" name="Picture Placeholder 11"/>
          <p:cNvSpPr>
            <a:spLocks noGrp="1"/>
          </p:cNvSpPr>
          <p:nvPr>
            <p:ph type="pic" sz="quarter" idx="16"/>
          </p:nvPr>
        </p:nvSpPr>
        <p:spPr>
          <a:xfrm>
            <a:off x="9701818" y="4357662"/>
            <a:ext cx="2487612" cy="249555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0" name="Text Placeholder 2"/>
          <p:cNvSpPr>
            <a:spLocks noGrp="1"/>
          </p:cNvSpPr>
          <p:nvPr>
            <p:ph type="body" sz="quarter" idx="10"/>
          </p:nvPr>
        </p:nvSpPr>
        <p:spPr>
          <a:xfrm>
            <a:off x="1114425" y="444190"/>
            <a:ext cx="9963150" cy="800100"/>
          </a:xfrm>
          <a:prstGeom prst="rect">
            <a:avLst/>
          </a:prstGeom>
        </p:spPr>
        <p:txBody>
          <a:bodyPr/>
          <a:lstStyle>
            <a:lvl1pPr marL="0" indent="0" algn="ctr">
              <a:buNone/>
              <a:defRPr sz="4800">
                <a:solidFill>
                  <a:schemeClr val="bg1">
                    <a:lumMod val="95000"/>
                  </a:schemeClr>
                </a:solidFill>
                <a:latin typeface="Bebas Neue" panose="020B0606020202050201" pitchFamily="34" charset="0"/>
              </a:defRPr>
            </a:lvl1pPr>
          </a:lstStyle>
          <a:p>
            <a:pPr lvl="0"/>
            <a:endParaRPr lang="id-ID" dirty="0"/>
          </a:p>
        </p:txBody>
      </p:sp>
      <p:sp>
        <p:nvSpPr>
          <p:cNvPr id="11" name="Text Placeholder 4"/>
          <p:cNvSpPr txBox="1">
            <a:spLocks/>
          </p:cNvSpPr>
          <p:nvPr userDrawn="1"/>
        </p:nvSpPr>
        <p:spPr>
          <a:xfrm>
            <a:off x="4952922" y="1088943"/>
            <a:ext cx="2286156" cy="334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1400" dirty="0">
                <a:solidFill>
                  <a:schemeClr val="bg1">
                    <a:lumMod val="65000"/>
                  </a:schemeClr>
                </a:solidFill>
                <a:latin typeface="Segoe UI" panose="020B0502040204020203" pitchFamily="34" charset="0"/>
                <a:cs typeface="Segoe UI" panose="020B0502040204020203" pitchFamily="34" charset="0"/>
              </a:rPr>
              <a:t>THIS IS SUBTITLE</a:t>
            </a:r>
            <a:endParaRPr lang="id-ID" sz="1400" dirty="0">
              <a:solidFill>
                <a:schemeClr val="bg1">
                  <a:lumMod val="6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263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50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75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1+#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225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nodePh="1">
                                  <p:stCondLst>
                                    <p:cond delay="2500"/>
                                  </p:stCondLst>
                                  <p:endCondLst>
                                    <p:cond evt="begin" delay="0">
                                      <p:tn val="21"/>
                                    </p:cond>
                                  </p:end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1+#ppt_w/2"/>
                                          </p:val>
                                        </p:tav>
                                        <p:tav tm="100000">
                                          <p:val>
                                            <p:strVal val="#ppt_x"/>
                                          </p:val>
                                        </p:tav>
                                      </p:tavLst>
                                    </p:anim>
                                    <p:anim calcmode="lin" valueType="num">
                                      <p:cBhvr additive="base">
                                        <p:cTn id="24" dur="75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nodePh="1">
                                  <p:stCondLst>
                                    <p:cond delay="2750"/>
                                  </p:stCondLst>
                                  <p:endCondLst>
                                    <p:cond evt="begin" delay="0">
                                      <p:tn val="25"/>
                                    </p:cond>
                                  </p:end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1+#ppt_w/2"/>
                                          </p:val>
                                        </p:tav>
                                        <p:tav tm="100000">
                                          <p:val>
                                            <p:strVal val="#ppt_x"/>
                                          </p:val>
                                        </p:tav>
                                      </p:tavLst>
                                    </p:anim>
                                    <p:anim calcmode="lin" valueType="num">
                                      <p:cBhvr additive="base">
                                        <p:cTn id="28" dur="75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nodePh="1">
                                  <p:stCondLst>
                                    <p:cond delay="250"/>
                                  </p:stCondLst>
                                  <p:endCondLst>
                                    <p:cond evt="begin" delay="0">
                                      <p:tn val="33"/>
                                    </p:cond>
                                  </p:end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additive="base">
                                        <p:cTn id="3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0" grpId="0" build="p">
        <p:tmplLst>
          <p:tmpl lvl="1">
            <p:tnLst>
              <p:par>
                <p:cTn presetID="2" presetClass="entr" presetSubtype="1" decel="100000" fill="hold" nodeType="with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0-#ppt_h/2"/>
                          </p:val>
                        </p:tav>
                        <p:tav tm="100000">
                          <p:val>
                            <p:strVal val="#ppt_y"/>
                          </p:val>
                        </p:tav>
                      </p:tavLst>
                    </p:anim>
                  </p:childTnLst>
                </p:cTn>
              </p:par>
            </p:tnLst>
          </p:tmpl>
        </p:tmplLst>
      </p:bldP>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064000" y="0"/>
            <a:ext cx="8128000" cy="6858000"/>
          </a:xfrm>
          <a:prstGeom prst="rect">
            <a:avLst/>
          </a:prstGeom>
        </p:spPr>
        <p:txBody>
          <a:bodyPr/>
          <a:lstStyle>
            <a:lvl1pPr marL="0" indent="0">
              <a:buNone/>
              <a:defRPr sz="2000">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396671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00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9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79788" y="0"/>
            <a:ext cx="3009900" cy="6858000"/>
          </a:xfrm>
          <a:custGeom>
            <a:avLst/>
            <a:gdLst>
              <a:gd name="connsiteX0" fmla="*/ 0 w 3009900"/>
              <a:gd name="connsiteY0" fmla="*/ 0 h 6858000"/>
              <a:gd name="connsiteX1" fmla="*/ 3009900 w 3009900"/>
              <a:gd name="connsiteY1" fmla="*/ 0 h 6858000"/>
              <a:gd name="connsiteX2" fmla="*/ 3009900 w 3009900"/>
              <a:gd name="connsiteY2" fmla="*/ 6858000 h 6858000"/>
              <a:gd name="connsiteX3" fmla="*/ 0 w 3009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900" h="6858000">
                <a:moveTo>
                  <a:pt x="0" y="0"/>
                </a:moveTo>
                <a:lnTo>
                  <a:pt x="3009900" y="0"/>
                </a:lnTo>
                <a:lnTo>
                  <a:pt x="3009900" y="6858000"/>
                </a:lnTo>
                <a:lnTo>
                  <a:pt x="0" y="6858000"/>
                </a:lnTo>
                <a:close/>
              </a:path>
            </a:pathLst>
          </a:custGeom>
        </p:spPr>
        <p:txBody>
          <a:bodyPr wrap="square">
            <a:noAutofit/>
          </a:bodyPr>
          <a:lstStyle>
            <a:lvl1pPr marL="0" indent="0">
              <a:buNone/>
              <a:defRPr sz="18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21298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048000" cy="342900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9" name="Picture Placeholder 7"/>
          <p:cNvSpPr>
            <a:spLocks noGrp="1"/>
          </p:cNvSpPr>
          <p:nvPr>
            <p:ph type="pic" sz="quarter" idx="11"/>
          </p:nvPr>
        </p:nvSpPr>
        <p:spPr>
          <a:xfrm>
            <a:off x="3048000" y="0"/>
            <a:ext cx="3048000" cy="342900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0" name="Picture Placeholder 7"/>
          <p:cNvSpPr>
            <a:spLocks noGrp="1"/>
          </p:cNvSpPr>
          <p:nvPr>
            <p:ph type="pic" sz="quarter" idx="12"/>
          </p:nvPr>
        </p:nvSpPr>
        <p:spPr>
          <a:xfrm>
            <a:off x="0" y="3429000"/>
            <a:ext cx="3048000" cy="3429000"/>
          </a:xfrm>
          <a:prstGeom prst="rect">
            <a:avLst/>
          </a:prstGeom>
        </p:spPr>
        <p:txBody>
          <a:bodyPr/>
          <a:lstStyle>
            <a:lvl1pPr marL="0" indent="0">
              <a:buNone/>
              <a:defRPr sz="1800">
                <a:solidFill>
                  <a:schemeClr val="tx1">
                    <a:lumMod val="50000"/>
                    <a:lumOff val="50000"/>
                  </a:schemeClr>
                </a:solidFill>
              </a:defRPr>
            </a:lvl1pPr>
          </a:lstStyle>
          <a:p>
            <a:endParaRPr lang="id-ID"/>
          </a:p>
        </p:txBody>
      </p:sp>
      <p:sp>
        <p:nvSpPr>
          <p:cNvPr id="11" name="Picture Placeholder 7"/>
          <p:cNvSpPr>
            <a:spLocks noGrp="1"/>
          </p:cNvSpPr>
          <p:nvPr>
            <p:ph type="pic" sz="quarter" idx="13"/>
          </p:nvPr>
        </p:nvSpPr>
        <p:spPr>
          <a:xfrm>
            <a:off x="3048000" y="3429000"/>
            <a:ext cx="3048000" cy="3429000"/>
          </a:xfrm>
          <a:prstGeom prst="rect">
            <a:avLst/>
          </a:prstGeom>
        </p:spPr>
        <p:txBody>
          <a:bodyPr/>
          <a:lstStyle>
            <a:lvl1pPr marL="0" indent="0">
              <a:buNone/>
              <a:defRPr sz="18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7021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5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75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3_Title and Conten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7505701" y="1862138"/>
            <a:ext cx="1319212" cy="3638550"/>
          </a:xfrm>
          <a:custGeom>
            <a:avLst/>
            <a:gdLst>
              <a:gd name="connsiteX0" fmla="*/ 1316831 w 1319212"/>
              <a:gd name="connsiteY0" fmla="*/ 0 h 3638550"/>
              <a:gd name="connsiteX1" fmla="*/ 1319212 w 1319212"/>
              <a:gd name="connsiteY1" fmla="*/ 3581400 h 3638550"/>
              <a:gd name="connsiteX2" fmla="*/ 0 w 1319212"/>
              <a:gd name="connsiteY2" fmla="*/ 3638550 h 3638550"/>
              <a:gd name="connsiteX3" fmla="*/ 0 w 1319212"/>
              <a:gd name="connsiteY3" fmla="*/ 542925 h 3638550"/>
            </a:gdLst>
            <a:ahLst/>
            <a:cxnLst>
              <a:cxn ang="0">
                <a:pos x="connsiteX0" y="connsiteY0"/>
              </a:cxn>
              <a:cxn ang="0">
                <a:pos x="connsiteX1" y="connsiteY1"/>
              </a:cxn>
              <a:cxn ang="0">
                <a:pos x="connsiteX2" y="connsiteY2"/>
              </a:cxn>
              <a:cxn ang="0">
                <a:pos x="connsiteX3" y="connsiteY3"/>
              </a:cxn>
            </a:cxnLst>
            <a:rect l="l" t="t" r="r" b="b"/>
            <a:pathLst>
              <a:path w="1319212" h="3638550">
                <a:moveTo>
                  <a:pt x="1316831" y="0"/>
                </a:moveTo>
                <a:cubicBezTo>
                  <a:pt x="1317625" y="1012825"/>
                  <a:pt x="1318418" y="2568575"/>
                  <a:pt x="1319212" y="3581400"/>
                </a:cubicBezTo>
                <a:lnTo>
                  <a:pt x="0" y="3638550"/>
                </a:lnTo>
                <a:lnTo>
                  <a:pt x="0" y="542925"/>
                </a:lnTo>
                <a:close/>
              </a:path>
            </a:pathLst>
          </a:custGeom>
        </p:spPr>
        <p:txBody>
          <a:bodyPr wrap="square">
            <a:noAutofit/>
          </a:bodyPr>
          <a:lstStyle>
            <a:lvl1pPr marL="0" indent="0">
              <a:buNone/>
              <a:defRPr sz="1800">
                <a:solidFill>
                  <a:schemeClr val="tx1">
                    <a:lumMod val="65000"/>
                    <a:lumOff val="35000"/>
                  </a:schemeClr>
                </a:solidFill>
              </a:defRPr>
            </a:lvl1pPr>
          </a:lstStyle>
          <a:p>
            <a:endParaRPr lang="id-ID"/>
          </a:p>
        </p:txBody>
      </p:sp>
      <p:sp>
        <p:nvSpPr>
          <p:cNvPr id="14" name="Picture Placeholder 13"/>
          <p:cNvSpPr>
            <a:spLocks noGrp="1"/>
          </p:cNvSpPr>
          <p:nvPr>
            <p:ph type="pic" sz="quarter" idx="11"/>
          </p:nvPr>
        </p:nvSpPr>
        <p:spPr>
          <a:xfrm>
            <a:off x="9126948" y="1082779"/>
            <a:ext cx="1567246" cy="4322658"/>
          </a:xfrm>
          <a:custGeom>
            <a:avLst/>
            <a:gdLst>
              <a:gd name="connsiteX0" fmla="*/ 1316831 w 1319212"/>
              <a:gd name="connsiteY0" fmla="*/ 0 h 3638550"/>
              <a:gd name="connsiteX1" fmla="*/ 1319212 w 1319212"/>
              <a:gd name="connsiteY1" fmla="*/ 3581400 h 3638550"/>
              <a:gd name="connsiteX2" fmla="*/ 0 w 1319212"/>
              <a:gd name="connsiteY2" fmla="*/ 3638550 h 3638550"/>
              <a:gd name="connsiteX3" fmla="*/ 0 w 1319212"/>
              <a:gd name="connsiteY3" fmla="*/ 542925 h 3638550"/>
            </a:gdLst>
            <a:ahLst/>
            <a:cxnLst>
              <a:cxn ang="0">
                <a:pos x="connsiteX0" y="connsiteY0"/>
              </a:cxn>
              <a:cxn ang="0">
                <a:pos x="connsiteX1" y="connsiteY1"/>
              </a:cxn>
              <a:cxn ang="0">
                <a:pos x="connsiteX2" y="connsiteY2"/>
              </a:cxn>
              <a:cxn ang="0">
                <a:pos x="connsiteX3" y="connsiteY3"/>
              </a:cxn>
            </a:cxnLst>
            <a:rect l="l" t="t" r="r" b="b"/>
            <a:pathLst>
              <a:path w="1319212" h="3638550">
                <a:moveTo>
                  <a:pt x="1316831" y="0"/>
                </a:moveTo>
                <a:cubicBezTo>
                  <a:pt x="1317625" y="1012825"/>
                  <a:pt x="1318418" y="2568575"/>
                  <a:pt x="1319212" y="3581400"/>
                </a:cubicBezTo>
                <a:lnTo>
                  <a:pt x="0" y="3638550"/>
                </a:lnTo>
                <a:lnTo>
                  <a:pt x="0" y="542925"/>
                </a:lnTo>
                <a:close/>
              </a:path>
            </a:pathLst>
          </a:custGeom>
        </p:spPr>
        <p:txBody>
          <a:bodyPr wrap="square">
            <a:noAutofit/>
          </a:bodyPr>
          <a:lstStyle>
            <a:lvl1pPr marL="0" indent="0">
              <a:buNone/>
              <a:defRPr sz="1800">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708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25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nodePh="1">
                                  <p:stCondLst>
                                    <p:cond delay="375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54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953729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7" name="Picture Placeholder 5"/>
          <p:cNvSpPr>
            <a:spLocks noGrp="1"/>
          </p:cNvSpPr>
          <p:nvPr>
            <p:ph type="pic" sz="quarter" idx="11"/>
          </p:nvPr>
        </p:nvSpPr>
        <p:spPr>
          <a:xfrm>
            <a:off x="8696293" y="-985"/>
            <a:ext cx="2607582" cy="3343275"/>
          </a:xfrm>
          <a:prstGeom prst="rect">
            <a:avLst/>
          </a:prstGeom>
        </p:spPr>
        <p:txBody>
          <a:bodyPr/>
          <a:lstStyle>
            <a:lvl1pPr marL="0" indent="0">
              <a:buNone/>
              <a:defRPr sz="2000">
                <a:solidFill>
                  <a:schemeClr val="tx1">
                    <a:lumMod val="50000"/>
                    <a:lumOff val="50000"/>
                  </a:schemeClr>
                </a:solidFill>
              </a:defRPr>
            </a:lvl1pPr>
          </a:lstStyle>
          <a:p>
            <a:endParaRPr lang="id-ID"/>
          </a:p>
        </p:txBody>
      </p:sp>
      <p:sp>
        <p:nvSpPr>
          <p:cNvPr id="8" name="Picture Placeholder 5"/>
          <p:cNvSpPr>
            <a:spLocks noGrp="1"/>
          </p:cNvSpPr>
          <p:nvPr>
            <p:ph type="pic" sz="quarter" idx="12"/>
          </p:nvPr>
        </p:nvSpPr>
        <p:spPr>
          <a:xfrm>
            <a:off x="8696293" y="3515710"/>
            <a:ext cx="2607582" cy="3343275"/>
          </a:xfrm>
          <a:prstGeom prst="rect">
            <a:avLst/>
          </a:prstGeom>
        </p:spPr>
        <p:txBody>
          <a:bodyPr/>
          <a:lstStyle>
            <a:lvl1pPr marL="0" indent="0">
              <a:buNone/>
              <a:defRPr sz="2000">
                <a:solidFill>
                  <a:schemeClr val="tx1">
                    <a:lumMod val="50000"/>
                    <a:lumOff val="50000"/>
                  </a:schemeClr>
                </a:solidFill>
              </a:defRPr>
            </a:lvl1pPr>
          </a:lstStyle>
          <a:p>
            <a:endParaRPr lang="id-ID"/>
          </a:p>
        </p:txBody>
      </p:sp>
      <p:sp>
        <p:nvSpPr>
          <p:cNvPr id="6" name="Picture Placeholder 5"/>
          <p:cNvSpPr>
            <a:spLocks noGrp="1"/>
          </p:cNvSpPr>
          <p:nvPr>
            <p:ph type="pic" sz="quarter" idx="10"/>
          </p:nvPr>
        </p:nvSpPr>
        <p:spPr>
          <a:xfrm>
            <a:off x="7286171" y="1757363"/>
            <a:ext cx="2607582" cy="3343275"/>
          </a:xfrm>
          <a:prstGeom prst="rect">
            <a:avLst/>
          </a:prstGeom>
          <a:effectLst>
            <a:outerShdw blurRad="381000" algn="ctr" rotWithShape="0">
              <a:schemeClr val="tx1">
                <a:lumMod val="95000"/>
                <a:lumOff val="5000"/>
                <a:alpha val="40000"/>
              </a:schemeClr>
            </a:outerShdw>
          </a:effectLst>
        </p:spPr>
        <p:txBody>
          <a:bodyPr/>
          <a:lstStyle>
            <a:lvl1pPr marL="0" indent="0">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3739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25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175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37349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357677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315135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17918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190335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1E8B95-D6DA-4EC9-A090-DE3312857AD7}" type="datetimeFigureOut">
              <a:rPr lang="en-IN" smtClean="0"/>
              <a:pPr/>
              <a:t>09-02-2024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943997-3E16-4B28-A4B5-D687D5157516}" type="slidenum">
              <a:rPr lang="en-IN" smtClean="0"/>
              <a:pPr/>
              <a:t>‹#›</a:t>
            </a:fld>
            <a:endParaRPr lang="en-IN"/>
          </a:p>
        </p:txBody>
      </p:sp>
    </p:spTree>
    <p:extLst>
      <p:ext uri="{BB962C8B-B14F-4D97-AF65-F5344CB8AC3E}">
        <p14:creationId xmlns:p14="http://schemas.microsoft.com/office/powerpoint/2010/main" val="20497505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41" cstate="print">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81E8B95-D6DA-4EC9-A090-DE3312857AD7}" type="datetimeFigureOut">
              <a:rPr lang="en-IN" smtClean="0"/>
              <a:pPr/>
              <a:t>09-02-2024</a:t>
            </a:fld>
            <a:endParaRPr lang="en-IN"/>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IN"/>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2943997-3E16-4B28-A4B5-D687D5157516}" type="slidenum">
              <a:rPr lang="en-IN" smtClean="0"/>
              <a:pPr/>
              <a:t>‹#›</a:t>
            </a:fld>
            <a:endParaRPr lang="en-IN"/>
          </a:p>
        </p:txBody>
      </p:sp>
    </p:spTree>
    <p:extLst>
      <p:ext uri="{BB962C8B-B14F-4D97-AF65-F5344CB8AC3E}">
        <p14:creationId xmlns:p14="http://schemas.microsoft.com/office/powerpoint/2010/main" val="2624320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4"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122.jpeg"/><Relationship Id="rId4" Type="http://schemas.openxmlformats.org/officeDocument/2006/relationships/image" Target="../media/image12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2.jpeg"/><Relationship Id="rId1" Type="http://schemas.openxmlformats.org/officeDocument/2006/relationships/slideLayout" Target="../slideLayouts/slideLayout21.xml"/><Relationship Id="rId5" Type="http://schemas.openxmlformats.org/officeDocument/2006/relationships/image" Target="../media/image125.jpeg"/><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1.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1.xml"/><Relationship Id="rId5" Type="http://schemas.openxmlformats.org/officeDocument/2006/relationships/image" Target="../media/image22.jpeg"/><Relationship Id="rId4" Type="http://schemas.openxmlformats.org/officeDocument/2006/relationships/image" Target="../media/image13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1.xml"/><Relationship Id="rId5" Type="http://schemas.openxmlformats.org/officeDocument/2006/relationships/image" Target="../media/image138.jpeg"/><Relationship Id="rId4" Type="http://schemas.openxmlformats.org/officeDocument/2006/relationships/image" Target="../media/image13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9.jpe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40.jpeg"/><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109.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eg"/><Relationship Id="rId7" Type="http://schemas.openxmlformats.org/officeDocument/2006/relationships/image" Target="../media/image145.jpg"/><Relationship Id="rId2" Type="http://schemas.openxmlformats.org/officeDocument/2006/relationships/image" Target="../media/image140.jpeg"/><Relationship Id="rId1" Type="http://schemas.openxmlformats.org/officeDocument/2006/relationships/slideLayout" Target="../slideLayouts/slideLayout21.xml"/><Relationship Id="rId6" Type="http://schemas.openxmlformats.org/officeDocument/2006/relationships/image" Target="../media/image144.jpg"/><Relationship Id="rId5" Type="http://schemas.openxmlformats.org/officeDocument/2006/relationships/image" Target="../media/image143.jpg"/><Relationship Id="rId10" Type="http://schemas.openxmlformats.org/officeDocument/2006/relationships/image" Target="../media/image22.jpeg"/><Relationship Id="rId4" Type="http://schemas.openxmlformats.org/officeDocument/2006/relationships/image" Target="../media/image142.jpeg"/><Relationship Id="rId9" Type="http://schemas.openxmlformats.org/officeDocument/2006/relationships/image" Target="../media/image14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0.jpeg"/><Relationship Id="rId1" Type="http://schemas.openxmlformats.org/officeDocument/2006/relationships/slideLayout" Target="../slideLayouts/slideLayout2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1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hyperlink" Target="https://www.youtube.com/watch?v=RI-n4bG5zSI" TargetMode="External"/><Relationship Id="rId7" Type="http://schemas.openxmlformats.org/officeDocument/2006/relationships/hyperlink" Target="https://www.youtube.com/watch?v=G73wuuOeYms" TargetMode="External"/><Relationship Id="rId12" Type="http://schemas.openxmlformats.org/officeDocument/2006/relationships/image" Target="../media/image157.png"/><Relationship Id="rId2" Type="http://schemas.openxmlformats.org/officeDocument/2006/relationships/hyperlink" Target="https://www.youtube.com/watch?v=2m5Zpm9FEHY&amp;t=12s" TargetMode="External"/><Relationship Id="rId1" Type="http://schemas.openxmlformats.org/officeDocument/2006/relationships/slideLayout" Target="../slideLayouts/slideLayout21.xml"/><Relationship Id="rId6" Type="http://schemas.openxmlformats.org/officeDocument/2006/relationships/hyperlink" Target="https://www.youtube.com/watch?v=LpvC05Ghbcg" TargetMode="External"/><Relationship Id="rId11" Type="http://schemas.openxmlformats.org/officeDocument/2006/relationships/image" Target="../media/image156.png"/><Relationship Id="rId5" Type="http://schemas.openxmlformats.org/officeDocument/2006/relationships/hyperlink" Target="https://www.youtube.com/watch?v=fDNtQwu40pg" TargetMode="External"/><Relationship Id="rId10" Type="http://schemas.openxmlformats.org/officeDocument/2006/relationships/image" Target="../media/image155.png"/><Relationship Id="rId4" Type="http://schemas.openxmlformats.org/officeDocument/2006/relationships/hyperlink" Target="https://www.youtube.com/watch?v=0tslQZN7NRg" TargetMode="External"/><Relationship Id="rId9" Type="http://schemas.openxmlformats.org/officeDocument/2006/relationships/image" Target="../media/image154.png"/><Relationship Id="rId14" Type="http://schemas.openxmlformats.org/officeDocument/2006/relationships/image" Target="../media/image2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png"/><Relationship Id="rId3" Type="http://schemas.openxmlformats.org/officeDocument/2006/relationships/image" Target="../media/image160.jpe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jpeg"/><Relationship Id="rId1" Type="http://schemas.openxmlformats.org/officeDocument/2006/relationships/slideLayout" Target="../slideLayouts/slideLayout21.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jpeg"/><Relationship Id="rId9" Type="http://schemas.openxmlformats.org/officeDocument/2006/relationships/image" Target="../media/image166.jpeg"/><Relationship Id="rId14" Type="http://schemas.openxmlformats.org/officeDocument/2006/relationships/image" Target="../media/image22.jpeg"/></Relationships>
</file>

<file path=ppt/slides/_rels/slide1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W0HEqI3pJIM" TargetMode="External"/><Relationship Id="rId3" Type="http://schemas.openxmlformats.org/officeDocument/2006/relationships/hyperlink" Target="https://www.youtube.com/watch?v=CqeuQF1qpvQ" TargetMode="External"/><Relationship Id="rId7" Type="http://schemas.openxmlformats.org/officeDocument/2006/relationships/hyperlink" Target="https://www.youtube.com/watch?v=L1CK9bE3H_s" TargetMode="External"/><Relationship Id="rId2" Type="http://schemas.openxmlformats.org/officeDocument/2006/relationships/hyperlink" Target="https://www.youtube.com/watch?v=NZbrdCAsYqU" TargetMode="External"/><Relationship Id="rId1" Type="http://schemas.openxmlformats.org/officeDocument/2006/relationships/slideLayout" Target="../slideLayouts/slideLayout21.xml"/><Relationship Id="rId6" Type="http://schemas.openxmlformats.org/officeDocument/2006/relationships/hyperlink" Target="https://www.youtube.com/watch?v=_l1NueQGOqQ" TargetMode="External"/><Relationship Id="rId5" Type="http://schemas.openxmlformats.org/officeDocument/2006/relationships/hyperlink" Target="https://www.youtube.com/watch?v=7e5cWMA6kbw" TargetMode="External"/><Relationship Id="rId10" Type="http://schemas.openxmlformats.org/officeDocument/2006/relationships/image" Target="../media/image22.jpeg"/><Relationship Id="rId4" Type="http://schemas.openxmlformats.org/officeDocument/2006/relationships/hyperlink" Target="https://www.youtube.com/watch?v=GzaJS-udeDk" TargetMode="External"/><Relationship Id="rId9" Type="http://schemas.openxmlformats.org/officeDocument/2006/relationships/hyperlink" Target="https://www.youtube.com/watch?v=3tqedKuKDxw"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wVjMFU11hVA" TargetMode="External"/><Relationship Id="rId3" Type="http://schemas.openxmlformats.org/officeDocument/2006/relationships/hyperlink" Target="https://www.youtube.com/watch?v=B3ZeW76sezY" TargetMode="External"/><Relationship Id="rId7" Type="http://schemas.openxmlformats.org/officeDocument/2006/relationships/hyperlink" Target="https://www.youtube.com/watch?v=R02q52zrEBs" TargetMode="External"/><Relationship Id="rId2" Type="http://schemas.openxmlformats.org/officeDocument/2006/relationships/hyperlink" Target="https://www.youtube.com/watch?v=51YeZCqbpHg" TargetMode="External"/><Relationship Id="rId1" Type="http://schemas.openxmlformats.org/officeDocument/2006/relationships/slideLayout" Target="../slideLayouts/slideLayout21.xml"/><Relationship Id="rId6" Type="http://schemas.openxmlformats.org/officeDocument/2006/relationships/hyperlink" Target="https://www.youtube.com/watch?v=3sE5ox9kkUg" TargetMode="External"/><Relationship Id="rId11" Type="http://schemas.openxmlformats.org/officeDocument/2006/relationships/image" Target="../media/image22.jpeg"/><Relationship Id="rId5" Type="http://schemas.openxmlformats.org/officeDocument/2006/relationships/hyperlink" Target="https://www.youtube.com/watch?v=bkX8OZ-_QUM" TargetMode="External"/><Relationship Id="rId10" Type="http://schemas.openxmlformats.org/officeDocument/2006/relationships/hyperlink" Target="https://www.youtube.com/watch?v=d3V3XN3wrqA" TargetMode="External"/><Relationship Id="rId4" Type="http://schemas.openxmlformats.org/officeDocument/2006/relationships/hyperlink" Target="https://www.youtube.com/watch?v=bMX65SveVuI" TargetMode="External"/><Relationship Id="rId9" Type="http://schemas.openxmlformats.org/officeDocument/2006/relationships/hyperlink" Target="https://www.youtube.com/watch?v=fknmkG0mPz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yCyE91-D-KI" TargetMode="External"/><Relationship Id="rId7" Type="http://schemas.openxmlformats.org/officeDocument/2006/relationships/image" Target="../media/image22.jpeg"/><Relationship Id="rId2" Type="http://schemas.openxmlformats.org/officeDocument/2006/relationships/hyperlink" Target="https://www.youtube.com/watch?v=VseIS2-YAi0" TargetMode="External"/><Relationship Id="rId1" Type="http://schemas.openxmlformats.org/officeDocument/2006/relationships/slideLayout" Target="../slideLayouts/slideLayout21.xml"/><Relationship Id="rId6" Type="http://schemas.openxmlformats.org/officeDocument/2006/relationships/hyperlink" Target="https://www.youtube.com/watch?v=3WoMCeYBghw" TargetMode="External"/><Relationship Id="rId5" Type="http://schemas.openxmlformats.org/officeDocument/2006/relationships/hyperlink" Target="https://www.youtube.com/watch?v=UbAjaCfs6W8" TargetMode="External"/><Relationship Id="rId4" Type="http://schemas.openxmlformats.org/officeDocument/2006/relationships/hyperlink" Target="https://www.youtube.com/watch?v=txCssT1iRL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youtube.com/watch?v=RD0eXeRjeFk" TargetMode="External"/><Relationship Id="rId7" Type="http://schemas.openxmlformats.org/officeDocument/2006/relationships/hyperlink" Target="https://www.youtube.com/watch?v=CNn_qWAEZX8" TargetMode="External"/><Relationship Id="rId2" Type="http://schemas.openxmlformats.org/officeDocument/2006/relationships/hyperlink" Target="https://www.youtube.com/watch?v=KzLJVFIZXYk" TargetMode="External"/><Relationship Id="rId1" Type="http://schemas.openxmlformats.org/officeDocument/2006/relationships/slideLayout" Target="../slideLayouts/slideLayout21.xml"/><Relationship Id="rId6" Type="http://schemas.openxmlformats.org/officeDocument/2006/relationships/hyperlink" Target="https://www.youtube.com/watch?v=-fYX_VS5jCE" TargetMode="External"/><Relationship Id="rId5" Type="http://schemas.openxmlformats.org/officeDocument/2006/relationships/hyperlink" Target="https://www.youtube.com/watch?v=q3qbVFLkWyE" TargetMode="External"/><Relationship Id="rId4" Type="http://schemas.openxmlformats.org/officeDocument/2006/relationships/hyperlink" Target="https://www.youtube.com/watch?v=kLwKHcJPFdQ"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ujizPOE7rM" TargetMode="External"/><Relationship Id="rId2" Type="http://schemas.openxmlformats.org/officeDocument/2006/relationships/hyperlink" Target="https://www.youtube.com/watch?v=-pZ71n23uGE" TargetMode="External"/><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hyperlink" Target="https://www.youtube.com/watch?v=IFfloMczaz0" TargetMode="External"/><Relationship Id="rId4" Type="http://schemas.openxmlformats.org/officeDocument/2006/relationships/hyperlink" Target="https://www.youtube.com/watch?v=3d9rJVi1V7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youtube.com/watch?v=ZwotHwt-YWk" TargetMode="External"/><Relationship Id="rId7" Type="http://schemas.openxmlformats.org/officeDocument/2006/relationships/hyperlink" Target="https://www.youtube.com/watch?v=65GBG47SxZg" TargetMode="External"/><Relationship Id="rId2" Type="http://schemas.openxmlformats.org/officeDocument/2006/relationships/hyperlink" Target="https://www.youtube.com/watch?v=NroCnPy1gpo" TargetMode="External"/><Relationship Id="rId1" Type="http://schemas.openxmlformats.org/officeDocument/2006/relationships/slideLayout" Target="../slideLayouts/slideLayout21.xml"/><Relationship Id="rId6" Type="http://schemas.openxmlformats.org/officeDocument/2006/relationships/hyperlink" Target="https://www.youtube.com/watch?v=DUlH5-JpFH0" TargetMode="External"/><Relationship Id="rId5" Type="http://schemas.openxmlformats.org/officeDocument/2006/relationships/hyperlink" Target="https://www.youtube.com/watch?v=4HkH3xrJ7Xs" TargetMode="External"/><Relationship Id="rId4" Type="http://schemas.openxmlformats.org/officeDocument/2006/relationships/hyperlink" Target="https://www.youtube.com/watch?v=0MJ9lbKF2-U"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OzAkb7Cw0uM" TargetMode="External"/><Relationship Id="rId3" Type="http://schemas.openxmlformats.org/officeDocument/2006/relationships/hyperlink" Target="https://www.youtube.com/watch?v=0nxR3Ri3ucI" TargetMode="External"/><Relationship Id="rId7" Type="http://schemas.openxmlformats.org/officeDocument/2006/relationships/hyperlink" Target="https://www.youtube.com/watch?v=gYu4esqvnQ0" TargetMode="External"/><Relationship Id="rId2" Type="http://schemas.openxmlformats.org/officeDocument/2006/relationships/hyperlink" Target="https://www.youtube.com/watch?v=YLzOScJ0fJ4" TargetMode="External"/><Relationship Id="rId1" Type="http://schemas.openxmlformats.org/officeDocument/2006/relationships/slideLayout" Target="../slideLayouts/slideLayout21.xml"/><Relationship Id="rId6" Type="http://schemas.openxmlformats.org/officeDocument/2006/relationships/hyperlink" Target="https://www.youtube.com/watch?v=E5L7P9jQhNo" TargetMode="External"/><Relationship Id="rId5" Type="http://schemas.openxmlformats.org/officeDocument/2006/relationships/hyperlink" Target="https://www.youtube.com/watch?v=rn5l36TUccE" TargetMode="External"/><Relationship Id="rId10" Type="http://schemas.openxmlformats.org/officeDocument/2006/relationships/image" Target="../media/image22.jpeg"/><Relationship Id="rId4" Type="http://schemas.openxmlformats.org/officeDocument/2006/relationships/hyperlink" Target="https://www.youtube.com/watch?v=wL6vCMqc9UA" TargetMode="External"/><Relationship Id="rId9" Type="http://schemas.openxmlformats.org/officeDocument/2006/relationships/hyperlink" Target="https://www.youtube.com/watch?v=nDaEKy7qB7U"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zS7TheOr9oU" TargetMode="External"/><Relationship Id="rId3" Type="http://schemas.openxmlformats.org/officeDocument/2006/relationships/hyperlink" Target="https://www.youtube.com/watch?v=jBO7ywXpxCY" TargetMode="External"/><Relationship Id="rId7" Type="http://schemas.openxmlformats.org/officeDocument/2006/relationships/hyperlink" Target="https://www.youtube.com/watch?v=UiW5Nvi0nls" TargetMode="External"/><Relationship Id="rId2" Type="http://schemas.openxmlformats.org/officeDocument/2006/relationships/hyperlink" Target="https://www.youtube.com/watch?v=_YRHy88En04" TargetMode="External"/><Relationship Id="rId1" Type="http://schemas.openxmlformats.org/officeDocument/2006/relationships/slideLayout" Target="../slideLayouts/slideLayout21.xml"/><Relationship Id="rId6" Type="http://schemas.openxmlformats.org/officeDocument/2006/relationships/hyperlink" Target="https://www.youtube.com/watch?v=eP0YkW5ed8c&amp;t=31s" TargetMode="External"/><Relationship Id="rId5" Type="http://schemas.openxmlformats.org/officeDocument/2006/relationships/hyperlink" Target="https://www.youtube.com/watch?v=0L34HsXXU00" TargetMode="External"/><Relationship Id="rId10" Type="http://schemas.openxmlformats.org/officeDocument/2006/relationships/image" Target="../media/image22.jpeg"/><Relationship Id="rId4" Type="http://schemas.openxmlformats.org/officeDocument/2006/relationships/hyperlink" Target="https://www.youtube.com/watch?v=M806ew1JR_c" TargetMode="External"/><Relationship Id="rId9" Type="http://schemas.openxmlformats.org/officeDocument/2006/relationships/hyperlink" Target="https://www.youtube.com/watch?v=kzym73lhmD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youtube.com/watch?v=5UADSoEFo6c" TargetMode="External"/><Relationship Id="rId7" Type="http://schemas.openxmlformats.org/officeDocument/2006/relationships/hyperlink" Target="https://www.youtube.com/watch?v=TT-cappqYiI" TargetMode="External"/><Relationship Id="rId2" Type="http://schemas.openxmlformats.org/officeDocument/2006/relationships/hyperlink" Target="https://www.youtube.com/watch?v=VpQr5XUeoSg" TargetMode="External"/><Relationship Id="rId1" Type="http://schemas.openxmlformats.org/officeDocument/2006/relationships/slideLayout" Target="../slideLayouts/slideLayout21.xml"/><Relationship Id="rId6" Type="http://schemas.openxmlformats.org/officeDocument/2006/relationships/hyperlink" Target="https://www.youtube.com/watch?v=wguOk1HnTbA" TargetMode="External"/><Relationship Id="rId5" Type="http://schemas.openxmlformats.org/officeDocument/2006/relationships/hyperlink" Target="https://www.youtube.com/watch?v=8UgcG2-D1Ak" TargetMode="External"/><Relationship Id="rId4" Type="http://schemas.openxmlformats.org/officeDocument/2006/relationships/hyperlink" Target="https://www.youtube.com/watch?v=5zsFv24Sm0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kHEGmdDgdPo" TargetMode="External"/><Relationship Id="rId13" Type="http://schemas.openxmlformats.org/officeDocument/2006/relationships/hyperlink" Target="https://www.youtube.com/watch?v=N6hnno5FZrU" TargetMode="External"/><Relationship Id="rId3" Type="http://schemas.openxmlformats.org/officeDocument/2006/relationships/hyperlink" Target="https://www.youtube.com/watch?v=u7ijzPEtIyY" TargetMode="External"/><Relationship Id="rId7" Type="http://schemas.openxmlformats.org/officeDocument/2006/relationships/hyperlink" Target="https://www.youtube.com/watch?v=Xe0aADhVjE4" TargetMode="External"/><Relationship Id="rId12" Type="http://schemas.openxmlformats.org/officeDocument/2006/relationships/hyperlink" Target="https://www.youtube.com/watch?v=BuziIdFxBIw" TargetMode="External"/><Relationship Id="rId2" Type="http://schemas.openxmlformats.org/officeDocument/2006/relationships/hyperlink" Target="https://www.youtube.com/watch?v=1xFeqi46_Ik" TargetMode="External"/><Relationship Id="rId1" Type="http://schemas.openxmlformats.org/officeDocument/2006/relationships/slideLayout" Target="../slideLayouts/slideLayout21.xml"/><Relationship Id="rId6" Type="http://schemas.openxmlformats.org/officeDocument/2006/relationships/hyperlink" Target="https://www.youtube.com/watch?v=nElk0UWm0Cw" TargetMode="External"/><Relationship Id="rId11" Type="http://schemas.openxmlformats.org/officeDocument/2006/relationships/hyperlink" Target="https://www.3dequalizer.com/?site=vfx_work" TargetMode="External"/><Relationship Id="rId5" Type="http://schemas.openxmlformats.org/officeDocument/2006/relationships/hyperlink" Target="https://www.youtube.com/watch?v=nnv-95w1d5A" TargetMode="External"/><Relationship Id="rId15" Type="http://schemas.openxmlformats.org/officeDocument/2006/relationships/image" Target="../media/image22.jpeg"/><Relationship Id="rId10" Type="http://schemas.openxmlformats.org/officeDocument/2006/relationships/hyperlink" Target="https://www.youtube.com/watch?v=LV1l0DO8FZA" TargetMode="External"/><Relationship Id="rId4" Type="http://schemas.openxmlformats.org/officeDocument/2006/relationships/hyperlink" Target="https://www.youtube.com/watch?v=ozQGslRwo6c" TargetMode="External"/><Relationship Id="rId9" Type="http://schemas.openxmlformats.org/officeDocument/2006/relationships/hyperlink" Target="https://www.youtube.com/watch?v=Q4Gbbe_GfRc" TargetMode="External"/><Relationship Id="rId14" Type="http://schemas.openxmlformats.org/officeDocument/2006/relationships/hyperlink" Target="https://www.youtube.com/watch?v=N-qqG_RR6E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2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1.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 Id="rId6" Type="http://schemas.openxmlformats.org/officeDocument/2006/relationships/image" Target="../media/image22.jpe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6.xml"/><Relationship Id="rId6" Type="http://schemas.openxmlformats.org/officeDocument/2006/relationships/image" Target="../media/image22.jpe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7.xml"/><Relationship Id="rId6" Type="http://schemas.openxmlformats.org/officeDocument/2006/relationships/image" Target="../media/image22.jpeg"/><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66.jpe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image" Target="../media/image77.jpeg"/><Relationship Id="rId1" Type="http://schemas.openxmlformats.org/officeDocument/2006/relationships/slideLayout" Target="../slideLayouts/slideLayout31.xml"/><Relationship Id="rId6" Type="http://schemas.openxmlformats.org/officeDocument/2006/relationships/image" Target="../media/image80.jpeg"/><Relationship Id="rId5" Type="http://schemas.openxmlformats.org/officeDocument/2006/relationships/image" Target="../media/image22.jpeg"/><Relationship Id="rId4" Type="http://schemas.openxmlformats.org/officeDocument/2006/relationships/image" Target="../media/image79.jpeg"/><Relationship Id="rId9" Type="http://schemas.openxmlformats.org/officeDocument/2006/relationships/image" Target="../media/image83.jpeg"/></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2.xml"/><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3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1.xml"/><Relationship Id="rId5" Type="http://schemas.openxmlformats.org/officeDocument/2006/relationships/image" Target="../media/image22.jpeg"/><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2.jpeg"/><Relationship Id="rId2" Type="http://schemas.openxmlformats.org/officeDocument/2006/relationships/image" Target="../media/image99.png"/><Relationship Id="rId1" Type="http://schemas.openxmlformats.org/officeDocument/2006/relationships/slideLayout" Target="../slideLayouts/slideLayout3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22.jpeg"/><Relationship Id="rId2" Type="http://schemas.openxmlformats.org/officeDocument/2006/relationships/image" Target="../media/image104.png"/><Relationship Id="rId1" Type="http://schemas.openxmlformats.org/officeDocument/2006/relationships/slideLayout" Target="../slideLayouts/slideLayout37.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6.xml"/><Relationship Id="rId6" Type="http://schemas.openxmlformats.org/officeDocument/2006/relationships/image" Target="../media/image22.jpeg"/><Relationship Id="rId5" Type="http://schemas.openxmlformats.org/officeDocument/2006/relationships/image" Target="../media/image112.jpeg"/><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6.xml"/><Relationship Id="rId6" Type="http://schemas.openxmlformats.org/officeDocument/2006/relationships/image" Target="../media/image22.jpeg"/><Relationship Id="rId5" Type="http://schemas.openxmlformats.org/officeDocument/2006/relationships/image" Target="../media/image112.jpeg"/><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9.xml"/><Relationship Id="rId5" Type="http://schemas.openxmlformats.org/officeDocument/2006/relationships/image" Target="../media/image22.jpeg"/><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22.jpe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7.jpe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hyperlink" Target="http://estudio.zica.org/" TargetMode="External"/><Relationship Id="rId2" Type="http://schemas.openxmlformats.org/officeDocument/2006/relationships/image" Target="../media/image118.jpg"/><Relationship Id="rId1" Type="http://schemas.openxmlformats.org/officeDocument/2006/relationships/slideLayout" Target="../slideLayouts/slideLayout2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508396" y="4400708"/>
            <a:ext cx="7229877"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 Placeholder 4"/>
          <p:cNvSpPr txBox="1">
            <a:spLocks/>
          </p:cNvSpPr>
          <p:nvPr/>
        </p:nvSpPr>
        <p:spPr>
          <a:xfrm>
            <a:off x="2938700" y="3816966"/>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lumMod val="50000"/>
                  </a:schemeClr>
                </a:solidFill>
                <a:latin typeface="Bebas Neue" panose="020B0606020202050201" pitchFamily="34" charset="0"/>
                <a:cs typeface="Calibri"/>
              </a:rPr>
              <a:t>PRODUCT PRESENTATION</a:t>
            </a:r>
            <a:endParaRPr lang="id-ID" sz="3200" dirty="0">
              <a:solidFill>
                <a:schemeClr val="bg1">
                  <a:lumMod val="50000"/>
                </a:schemeClr>
              </a:solidFill>
              <a:latin typeface="Bebas Neue" panose="020B0606020202050201" pitchFamily="34" charset="0"/>
              <a:cs typeface="Calibri"/>
            </a:endParaRPr>
          </a:p>
        </p:txBody>
      </p:sp>
      <p:sp>
        <p:nvSpPr>
          <p:cNvPr id="6" name="Rectangle 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719831"/>
            <a:ext cx="2834444" cy="2834444"/>
          </a:xfrm>
          <a:prstGeom prst="rect">
            <a:avLst/>
          </a:prstGeom>
        </p:spPr>
      </p:pic>
    </p:spTree>
    <p:extLst>
      <p:ext uri="{BB962C8B-B14F-4D97-AF65-F5344CB8AC3E}">
        <p14:creationId xmlns:p14="http://schemas.microsoft.com/office/powerpoint/2010/main" val="38307215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566" b="2298"/>
          <a:stretch/>
        </p:blipFill>
        <p:spPr>
          <a:xfrm>
            <a:off x="328211" y="679269"/>
            <a:ext cx="8489224" cy="6178731"/>
          </a:xfrm>
          <a:prstGeom prst="rect">
            <a:avLst/>
          </a:prstGeom>
        </p:spPr>
      </p:pic>
      <p:sp>
        <p:nvSpPr>
          <p:cNvPr id="5" name="Title 1"/>
          <p:cNvSpPr>
            <a:spLocks noGrp="1"/>
          </p:cNvSpPr>
          <p:nvPr>
            <p:ph type="title"/>
          </p:nvPr>
        </p:nvSpPr>
        <p:spPr>
          <a:xfrm>
            <a:off x="1586752" y="-13447"/>
            <a:ext cx="8229600" cy="828877"/>
          </a:xfrm>
        </p:spPr>
        <p:txBody>
          <a:bodyPr>
            <a:normAutofit/>
          </a:bodyPr>
          <a:lstStyle/>
          <a:p>
            <a:r>
              <a:rPr lang="en-US" sz="3200" b="1" dirty="0">
                <a:solidFill>
                  <a:srgbClr val="F04923"/>
                </a:solidFill>
                <a:ea typeface="GulimChe" pitchFamily="49" charset="-127"/>
              </a:rPr>
              <a:t>CAREER PROGRAM FLOW</a:t>
            </a:r>
          </a:p>
        </p:txBody>
      </p:sp>
      <p:sp>
        <p:nvSpPr>
          <p:cNvPr id="7" name="TextBox 6"/>
          <p:cNvSpPr txBox="1"/>
          <p:nvPr/>
        </p:nvSpPr>
        <p:spPr>
          <a:xfrm>
            <a:off x="8991600" y="2596967"/>
            <a:ext cx="2463800" cy="2811154"/>
          </a:xfrm>
          <a:prstGeom prst="rect">
            <a:avLst/>
          </a:prstGeom>
          <a:noFill/>
        </p:spPr>
        <p:txBody>
          <a:bodyPr wrap="square" rtlCol="0" anchor="t">
            <a:spAutoFit/>
          </a:bodyPr>
          <a:lstStyle/>
          <a:p>
            <a:pPr>
              <a:lnSpc>
                <a:spcPct val="150000"/>
              </a:lnSpc>
            </a:pPr>
            <a:r>
              <a:rPr lang="en-US" sz="2000" dirty="0"/>
              <a:t>ZICA Career Programs takes the student through the Production Pipeline of Animation Film Making process</a:t>
            </a:r>
            <a:endParaRPr lang="en-US" sz="2000" b="1" dirty="0">
              <a:solidFill>
                <a:prstClr val="black"/>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8" name="Rectangle 7"/>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2722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ONLINE SESSIONS </a:t>
            </a:r>
            <a:r>
              <a:rPr lang="en-US" sz="1800" dirty="0">
                <a:solidFill>
                  <a:schemeClr val="bg1">
                    <a:lumMod val="50000"/>
                  </a:schemeClr>
                </a:solidFill>
                <a:latin typeface="Bebas Neue" panose="020B0606020202050201" pitchFamily="34" charset="0"/>
                <a:cs typeface="Calibri"/>
              </a:rPr>
              <a:t>(FACEBOOK LIVE / SKYPE)</a:t>
            </a:r>
            <a:endParaRPr lang="id-ID" sz="1800" dirty="0">
              <a:solidFill>
                <a:schemeClr val="bg1">
                  <a:lumMod val="50000"/>
                </a:schemeClr>
              </a:solidFill>
              <a:latin typeface="Bebas Neue" panose="020B0606020202050201" pitchFamily="34" charset="0"/>
              <a:cs typeface="Calibri"/>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756" r="26083"/>
          <a:stretch/>
        </p:blipFill>
        <p:spPr>
          <a:xfrm>
            <a:off x="8069017" y="1385047"/>
            <a:ext cx="4133516" cy="537882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85048"/>
            <a:ext cx="3832412" cy="53788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859" y="1385047"/>
            <a:ext cx="4063998" cy="2285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5988" y="4446837"/>
            <a:ext cx="4060324" cy="2283932"/>
          </a:xfrm>
          <a:prstGeom prst="rect">
            <a:avLst/>
          </a:prstGeom>
        </p:spPr>
      </p:pic>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6347918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ONLINE MASTERCLASS</a:t>
            </a:r>
            <a:endParaRPr lang="id-ID" sz="1800" dirty="0">
              <a:solidFill>
                <a:schemeClr val="bg1">
                  <a:lumMod val="50000"/>
                </a:schemeClr>
              </a:solidFill>
              <a:latin typeface="Bebas Neue" panose="020B0606020202050201" pitchFamily="34" charset="0"/>
              <a:cs typeface="Calibri"/>
            </a:endParaRPr>
          </a:p>
        </p:txBody>
      </p:sp>
      <p:sp>
        <p:nvSpPr>
          <p:cNvPr id="8" name="Rectangle 7"/>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642203" y="985695"/>
            <a:ext cx="41148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pic>
        <p:nvPicPr>
          <p:cNvPr id="9" name="Picture 2" descr="WhatsApp Image 2023-07-12 at 17.27.0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715" y="1838322"/>
            <a:ext cx="3898285" cy="485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Pritam - Matte Pain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9340"/>
            <a:ext cx="3889303" cy="486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ZICA - Editing for Film Mak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6857" y="1819816"/>
            <a:ext cx="3889303" cy="486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6247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507"/>
          <a:stretch/>
        </p:blipFill>
        <p:spPr>
          <a:xfrm>
            <a:off x="0" y="1416474"/>
            <a:ext cx="4043363" cy="2286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01354"/>
            <a:ext cx="4064000" cy="228600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1862"/>
          <a:stretch/>
        </p:blipFill>
        <p:spPr>
          <a:xfrm>
            <a:off x="8162365" y="4101354"/>
            <a:ext cx="4029635" cy="228600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6392"/>
          <a:stretch/>
        </p:blipFill>
        <p:spPr>
          <a:xfrm>
            <a:off x="4272616" y="4129648"/>
            <a:ext cx="3600450" cy="2257706"/>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7471" b="7672"/>
          <a:stretch/>
        </p:blipFill>
        <p:spPr>
          <a:xfrm>
            <a:off x="4302125" y="1433457"/>
            <a:ext cx="3581400" cy="2279332"/>
          </a:xfrm>
          <a:prstGeom prst="rect">
            <a:avLst/>
          </a:prstGeom>
        </p:spPr>
      </p:pic>
      <p:sp>
        <p:nvSpPr>
          <p:cNvPr id="20" name="TextBox 19"/>
          <p:cNvSpPr txBox="1"/>
          <p:nvPr/>
        </p:nvSpPr>
        <p:spPr>
          <a:xfrm>
            <a:off x="0" y="3712789"/>
            <a:ext cx="4032250"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NOIDA</a:t>
            </a:r>
            <a:endParaRPr lang="en-IN" sz="1500" dirty="0"/>
          </a:p>
        </p:txBody>
      </p:sp>
      <p:sp>
        <p:nvSpPr>
          <p:cNvPr id="22" name="TextBox 21"/>
          <p:cNvSpPr txBox="1"/>
          <p:nvPr/>
        </p:nvSpPr>
        <p:spPr>
          <a:xfrm>
            <a:off x="4302125" y="3702474"/>
            <a:ext cx="3570941"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CHANDIGARH</a:t>
            </a:r>
            <a:endParaRPr lang="en-IN" sz="1500" dirty="0"/>
          </a:p>
        </p:txBody>
      </p:sp>
      <p:sp>
        <p:nvSpPr>
          <p:cNvPr id="23" name="TextBox 22"/>
          <p:cNvSpPr txBox="1"/>
          <p:nvPr/>
        </p:nvSpPr>
        <p:spPr>
          <a:xfrm>
            <a:off x="8153400" y="3718376"/>
            <a:ext cx="4038600"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HYDERABAD</a:t>
            </a:r>
            <a:endParaRPr lang="en-IN" sz="1500" dirty="0"/>
          </a:p>
        </p:txBody>
      </p:sp>
      <p:sp>
        <p:nvSpPr>
          <p:cNvPr id="24" name="TextBox 23"/>
          <p:cNvSpPr txBox="1"/>
          <p:nvPr/>
        </p:nvSpPr>
        <p:spPr>
          <a:xfrm>
            <a:off x="10251" y="6387354"/>
            <a:ext cx="4032250"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INDORE</a:t>
            </a:r>
            <a:endParaRPr lang="en-IN" sz="1500" dirty="0"/>
          </a:p>
        </p:txBody>
      </p:sp>
      <p:sp>
        <p:nvSpPr>
          <p:cNvPr id="25" name="TextBox 24"/>
          <p:cNvSpPr txBox="1"/>
          <p:nvPr/>
        </p:nvSpPr>
        <p:spPr>
          <a:xfrm>
            <a:off x="4288883" y="6387354"/>
            <a:ext cx="3581400"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BORIVALI</a:t>
            </a:r>
            <a:endParaRPr lang="en-IN" sz="1500" dirty="0"/>
          </a:p>
        </p:txBody>
      </p:sp>
      <p:sp>
        <p:nvSpPr>
          <p:cNvPr id="26" name="TextBox 25"/>
          <p:cNvSpPr txBox="1"/>
          <p:nvPr/>
        </p:nvSpPr>
        <p:spPr>
          <a:xfrm>
            <a:off x="8169275" y="6387354"/>
            <a:ext cx="4022725" cy="323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500" dirty="0"/>
              <a:t>RANCHI</a:t>
            </a:r>
            <a:endParaRPr lang="en-IN" sz="1500" dirty="0"/>
          </a:p>
        </p:txBody>
      </p:sp>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6161"/>
          <a:stretch/>
        </p:blipFill>
        <p:spPr>
          <a:xfrm>
            <a:off x="8142941" y="1426789"/>
            <a:ext cx="4043082" cy="2286000"/>
          </a:xfrm>
          <a:prstGeom prst="rect">
            <a:avLst/>
          </a:prstGeom>
        </p:spPr>
      </p:pic>
      <p:sp>
        <p:nvSpPr>
          <p:cNvPr id="28" name="Rectangle 27"/>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30"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ONLINE MASTERCLASS</a:t>
            </a:r>
            <a:endParaRPr lang="id-ID" sz="1800" dirty="0">
              <a:solidFill>
                <a:schemeClr val="bg1">
                  <a:lumMod val="50000"/>
                </a:schemeClr>
              </a:solidFill>
              <a:latin typeface="Bebas Neue" panose="020B0606020202050201" pitchFamily="34" charset="0"/>
              <a:cs typeface="Calibri"/>
            </a:endParaRPr>
          </a:p>
        </p:txBody>
      </p:sp>
      <p:sp>
        <p:nvSpPr>
          <p:cNvPr id="31" name="Rectangle 30"/>
          <p:cNvSpPr/>
          <p:nvPr/>
        </p:nvSpPr>
        <p:spPr>
          <a:xfrm>
            <a:off x="3642203" y="985695"/>
            <a:ext cx="41148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7858698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par>
                                <p:cTn id="64" presetID="2" presetClass="entr" presetSubtype="8" decel="100000" fill="hold" grpId="0" nodeType="withEffect">
                                  <p:stCondLst>
                                    <p:cond delay="25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0-#ppt_w/2"/>
                                          </p:val>
                                        </p:tav>
                                        <p:tav tm="100000">
                                          <p:val>
                                            <p:strVal val="#ppt_x"/>
                                          </p:val>
                                        </p:tav>
                                      </p:tavLst>
                                    </p:anim>
                                    <p:anim calcmode="lin" valueType="num">
                                      <p:cBhvr additive="base">
                                        <p:cTn id="67" dur="500" fill="hold"/>
                                        <p:tgtEl>
                                          <p:spTgt spid="30"/>
                                        </p:tgtEl>
                                        <p:attrNameLst>
                                          <p:attrName>ppt_y</p:attrName>
                                        </p:attrNameLst>
                                      </p:cBhvr>
                                      <p:tavLst>
                                        <p:tav tm="0">
                                          <p:val>
                                            <p:strVal val="#ppt_y"/>
                                          </p:val>
                                        </p:tav>
                                        <p:tav tm="100000">
                                          <p:val>
                                            <p:strVal val="#ppt_y"/>
                                          </p:val>
                                        </p:tav>
                                      </p:tavLst>
                                    </p:anim>
                                  </p:childTnLst>
                                </p:cTn>
                              </p:par>
                              <p:par>
                                <p:cTn id="68" presetID="2" presetClass="entr" presetSubtype="8" decel="100000" fill="hold" grpId="0" nodeType="withEffect">
                                  <p:stCondLst>
                                    <p:cond delay="50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0-#ppt_w/2"/>
                                          </p:val>
                                        </p:tav>
                                        <p:tav tm="100000">
                                          <p:val>
                                            <p:strVal val="#ppt_x"/>
                                          </p:val>
                                        </p:tav>
                                      </p:tavLst>
                                    </p:anim>
                                    <p:anim calcmode="lin" valueType="num">
                                      <p:cBhvr additive="base">
                                        <p:cTn id="7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30" grpId="0"/>
      <p:bldP spid="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WEBINARS BY INDUSTRY EXPERTS</a:t>
            </a:r>
            <a:endParaRPr lang="id-ID" sz="1800" dirty="0">
              <a:solidFill>
                <a:schemeClr val="bg1">
                  <a:lumMod val="50000"/>
                </a:schemeClr>
              </a:solidFill>
              <a:latin typeface="Bebas Neue" panose="020B0606020202050201" pitchFamily="34" charset="0"/>
              <a:cs typeface="Calibri"/>
            </a:endParaRP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b="7814"/>
          <a:stretch/>
        </p:blipFill>
        <p:spPr>
          <a:xfrm>
            <a:off x="0" y="1525585"/>
            <a:ext cx="3965570" cy="517105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7514"/>
          <a:stretch/>
        </p:blipFill>
        <p:spPr>
          <a:xfrm>
            <a:off x="4194746" y="1525584"/>
            <a:ext cx="3787486" cy="517105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8148"/>
          <a:stretch/>
        </p:blipFill>
        <p:spPr>
          <a:xfrm>
            <a:off x="8211409" y="1525586"/>
            <a:ext cx="3980591" cy="5171050"/>
          </a:xfrm>
          <a:prstGeom prst="rect">
            <a:avLst/>
          </a:prstGeom>
        </p:spPr>
      </p:pic>
      <p:sp>
        <p:nvSpPr>
          <p:cNvPr id="9" name="Rectangle 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1" name="Rectangle 10"/>
          <p:cNvSpPr/>
          <p:nvPr/>
        </p:nvSpPr>
        <p:spPr>
          <a:xfrm>
            <a:off x="31723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9426433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sp>
        <p:nvSpPr>
          <p:cNvPr id="14" name="Text Placeholder 4"/>
          <p:cNvSpPr txBox="1">
            <a:spLocks/>
          </p:cNvSpPr>
          <p:nvPr/>
        </p:nvSpPr>
        <p:spPr>
          <a:xfrm>
            <a:off x="7869797" y="2895157"/>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STUDENT ACTIVITIES</a:t>
            </a:r>
            <a:endParaRPr lang="id-ID" dirty="0">
              <a:solidFill>
                <a:schemeClr val="bg1">
                  <a:lumMod val="50000"/>
                </a:schemeClr>
              </a:solidFill>
              <a:latin typeface="Bebas Neue" panose="020B0606020202050201" pitchFamily="34" charset="0"/>
              <a:cs typeface="Calibri"/>
            </a:endParaRPr>
          </a:p>
        </p:txBody>
      </p:sp>
      <p:sp>
        <p:nvSpPr>
          <p:cNvPr id="21" name="Text Placeholder 4"/>
          <p:cNvSpPr txBox="1">
            <a:spLocks/>
          </p:cNvSpPr>
          <p:nvPr/>
        </p:nvSpPr>
        <p:spPr>
          <a:xfrm>
            <a:off x="7882496" y="2665370"/>
            <a:ext cx="2941077" cy="326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75000"/>
                  </a:schemeClr>
                </a:solidFill>
                <a:latin typeface="Segoe UI" panose="020B0502040204020203" pitchFamily="34" charset="0"/>
                <a:cs typeface="Segoe UI" panose="020B0502040204020203" pitchFamily="34" charset="0"/>
              </a:rPr>
              <a:t>ZICA </a:t>
            </a:r>
            <a:endParaRPr lang="id-ID" sz="1400" dirty="0">
              <a:solidFill>
                <a:schemeClr val="bg1">
                  <a:lumMod val="75000"/>
                </a:schemeClr>
              </a:solidFill>
              <a:latin typeface="Segoe UI" panose="020B0502040204020203" pitchFamily="34" charset="0"/>
              <a:cs typeface="Segoe UI" panose="020B0502040204020203" pitchFamily="34" charset="0"/>
            </a:endParaRPr>
          </a:p>
        </p:txBody>
      </p:sp>
      <p:sp>
        <p:nvSpPr>
          <p:cNvPr id="24" name="Rectangle 23"/>
          <p:cNvSpPr/>
          <p:nvPr/>
        </p:nvSpPr>
        <p:spPr>
          <a:xfrm>
            <a:off x="7934154" y="3635035"/>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75669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p:cNvSpPr/>
          <p:nvPr/>
        </p:nvSpPr>
        <p:spPr>
          <a:xfrm>
            <a:off x="32866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ARTIST OF THE MONTH</a:t>
            </a:r>
            <a:endParaRPr lang="id-ID" sz="2500" dirty="0">
              <a:solidFill>
                <a:schemeClr val="bg1">
                  <a:lumMod val="50000"/>
                </a:schemeClr>
              </a:solidFill>
              <a:latin typeface="Bebas Neue" panose="020B0606020202050201" pitchFamily="34" charset="0"/>
              <a:cs typeface="Calibri"/>
            </a:endParaRPr>
          </a:p>
        </p:txBody>
      </p:sp>
      <p:sp>
        <p:nvSpPr>
          <p:cNvPr id="6" name="TextBox 5"/>
          <p:cNvSpPr txBox="1"/>
          <p:nvPr/>
        </p:nvSpPr>
        <p:spPr>
          <a:xfrm>
            <a:off x="1658984" y="1789611"/>
            <a:ext cx="8347166" cy="3231654"/>
          </a:xfrm>
          <a:prstGeom prst="rect">
            <a:avLst/>
          </a:prstGeom>
          <a:noFill/>
        </p:spPr>
        <p:txBody>
          <a:bodyPr wrap="square" rtlCol="0">
            <a:spAutoFit/>
          </a:bodyPr>
          <a:lstStyle/>
          <a:p>
            <a:r>
              <a:rPr lang="en-US" sz="1700" dirty="0">
                <a:latin typeface="+mj-lt"/>
                <a:cs typeface="Arial"/>
              </a:rPr>
              <a:t>Every month, we award certificates to best student artworks in six different categories</a:t>
            </a:r>
          </a:p>
          <a:p>
            <a:endParaRPr lang="en-US" sz="1700" dirty="0">
              <a:latin typeface="+mj-lt"/>
              <a:cs typeface="Arial"/>
            </a:endParaRPr>
          </a:p>
          <a:p>
            <a:pPr marL="285750" indent="-285750">
              <a:buFont typeface="Arial" panose="020B0604020202020204" pitchFamily="34" charset="0"/>
              <a:buChar char="•"/>
            </a:pPr>
            <a:r>
              <a:rPr lang="en-US" sz="1700" dirty="0">
                <a:latin typeface="+mj-lt"/>
                <a:cs typeface="Arial"/>
              </a:rPr>
              <a:t>Manual Sketching and Painting</a:t>
            </a:r>
            <a:endParaRPr lang="en-IN" sz="1700" dirty="0">
              <a:latin typeface="+mj-lt"/>
              <a:cs typeface="Arial"/>
            </a:endParaRPr>
          </a:p>
          <a:p>
            <a:pPr marL="285750" indent="-285750">
              <a:buFont typeface="Arial" panose="020B0604020202020204" pitchFamily="34" charset="0"/>
              <a:buChar char="•"/>
            </a:pPr>
            <a:r>
              <a:rPr lang="en-US" sz="1700" dirty="0">
                <a:latin typeface="+mj-lt"/>
                <a:cs typeface="Arial"/>
              </a:rPr>
              <a:t>Digital Illustration</a:t>
            </a:r>
          </a:p>
          <a:p>
            <a:pPr marL="285750" indent="-285750">
              <a:buFont typeface="Arial" panose="020B0604020202020204" pitchFamily="34" charset="0"/>
              <a:buChar char="•"/>
            </a:pPr>
            <a:r>
              <a:rPr lang="en-US" sz="1700" dirty="0">
                <a:latin typeface="+mj-lt"/>
                <a:cs typeface="Arial"/>
              </a:rPr>
              <a:t>Digital Painting</a:t>
            </a:r>
          </a:p>
          <a:p>
            <a:pPr marL="285750" indent="-285750">
              <a:buFont typeface="Arial" panose="020B0604020202020204" pitchFamily="34" charset="0"/>
              <a:buChar char="•"/>
            </a:pPr>
            <a:r>
              <a:rPr lang="en-US" sz="1700" dirty="0">
                <a:latin typeface="+mj-lt"/>
                <a:cs typeface="Arial"/>
              </a:rPr>
              <a:t>Matte Painting</a:t>
            </a:r>
          </a:p>
          <a:p>
            <a:pPr marL="285750" indent="-285750">
              <a:buFont typeface="Arial" panose="020B0604020202020204" pitchFamily="34" charset="0"/>
              <a:buChar char="•"/>
            </a:pPr>
            <a:r>
              <a:rPr lang="en-US" sz="1700" dirty="0">
                <a:latin typeface="+mj-lt"/>
                <a:cs typeface="Arial"/>
              </a:rPr>
              <a:t>Photography</a:t>
            </a:r>
          </a:p>
          <a:p>
            <a:pPr marL="285750" indent="-285750">
              <a:buFont typeface="Arial" panose="020B0604020202020204" pitchFamily="34" charset="0"/>
              <a:buChar char="•"/>
            </a:pPr>
            <a:r>
              <a:rPr lang="en-US" sz="1700" dirty="0">
                <a:latin typeface="+mj-lt"/>
                <a:cs typeface="Arial"/>
              </a:rPr>
              <a:t>3D Artwork</a:t>
            </a:r>
          </a:p>
          <a:p>
            <a:pPr marL="285750" indent="-285750">
              <a:buFont typeface="Arial" panose="020B0604020202020204" pitchFamily="34" charset="0"/>
              <a:buChar char="•"/>
            </a:pPr>
            <a:r>
              <a:rPr lang="en-US" sz="1700" dirty="0">
                <a:latin typeface="+mj-lt"/>
                <a:cs typeface="Arial"/>
              </a:rPr>
              <a:t>VFX Shots</a:t>
            </a:r>
          </a:p>
          <a:p>
            <a:pPr marL="285750" indent="-285750">
              <a:buFont typeface="Arial" panose="020B0604020202020204" pitchFamily="34" charset="0"/>
              <a:buChar char="•"/>
            </a:pPr>
            <a:r>
              <a:rPr lang="en-US" sz="1700" dirty="0">
                <a:latin typeface="+mj-lt"/>
                <a:cs typeface="Arial"/>
              </a:rPr>
              <a:t>Theme based artwork</a:t>
            </a:r>
          </a:p>
          <a:p>
            <a:pPr marL="285750" indent="-285750">
              <a:buFont typeface="Arial" panose="020B0604020202020204" pitchFamily="34" charset="0"/>
              <a:buChar char="•"/>
            </a:pPr>
            <a:endParaRPr lang="en-US" sz="1700" dirty="0">
              <a:latin typeface="+mj-lt"/>
              <a:cs typeface="Arial"/>
            </a:endParaRPr>
          </a:p>
          <a:p>
            <a:r>
              <a:rPr lang="en-US" sz="1700" dirty="0">
                <a:latin typeface="+mj-lt"/>
                <a:cs typeface="Arial"/>
              </a:rPr>
              <a:t>You can find the artworks in ZICA Connect Facebook page</a:t>
            </a:r>
          </a:p>
        </p:txBody>
      </p:sp>
      <p:sp>
        <p:nvSpPr>
          <p:cNvPr id="7" name="Rectangle 6"/>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5398991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Image may contain: text, outdoor and wa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21" y="0"/>
            <a:ext cx="5943600" cy="3296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may contain: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822" y="48565"/>
            <a:ext cx="5943600" cy="3248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822" y="3399615"/>
            <a:ext cx="5943600" cy="3269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21" y="3399616"/>
            <a:ext cx="5943600" cy="3384424"/>
          </a:xfrm>
          <a:prstGeom prst="rect">
            <a:avLst/>
          </a:prstGeom>
        </p:spPr>
      </p:pic>
      <p:sp>
        <p:nvSpPr>
          <p:cNvPr id="6" name="Rectangle 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16077922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p:cNvSpPr/>
          <p:nvPr/>
        </p:nvSpPr>
        <p:spPr>
          <a:xfrm>
            <a:off x="40232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AESTHETICS</a:t>
            </a:r>
            <a:endParaRPr lang="id-ID" sz="2500" dirty="0">
              <a:solidFill>
                <a:schemeClr val="bg1">
                  <a:lumMod val="50000"/>
                </a:schemeClr>
              </a:solidFill>
              <a:latin typeface="Bebas Neue" panose="020B0606020202050201" pitchFamily="34" charset="0"/>
              <a:cs typeface="Calibri"/>
            </a:endParaRPr>
          </a:p>
        </p:txBody>
      </p:sp>
      <p:sp>
        <p:nvSpPr>
          <p:cNvPr id="6" name="TextBox 5"/>
          <p:cNvSpPr txBox="1"/>
          <p:nvPr/>
        </p:nvSpPr>
        <p:spPr>
          <a:xfrm>
            <a:off x="3429000" y="1676717"/>
            <a:ext cx="7770094" cy="1975926"/>
          </a:xfrm>
          <a:prstGeom prst="rect">
            <a:avLst/>
          </a:prstGeom>
          <a:noFill/>
        </p:spPr>
        <p:txBody>
          <a:bodyPr wrap="square" rtlCol="0">
            <a:spAutoFit/>
          </a:bodyPr>
          <a:lstStyle/>
          <a:p>
            <a:pPr>
              <a:lnSpc>
                <a:spcPct val="170000"/>
              </a:lnSpc>
            </a:pPr>
            <a:r>
              <a:rPr lang="en-US" dirty="0"/>
              <a:t>Aesthetics is Zee Group &amp; Zee </a:t>
            </a:r>
            <a:r>
              <a:rPr lang="en-US" dirty="0" err="1"/>
              <a:t>Learn’s</a:t>
            </a:r>
            <a:r>
              <a:rPr lang="en-US" dirty="0"/>
              <a:t> Animation, VFX and Film Making annual conclave of professionals, students and corporates in the related fields. </a:t>
            </a:r>
            <a:r>
              <a:rPr lang="en-IN" dirty="0"/>
              <a:t>It gives a common platform to the students where the students participate from all corners of the country, exhibit their creative talent and win awards.</a:t>
            </a:r>
            <a:endParaRPr lang="en-US" dirty="0">
              <a:ea typeface="GulimChe" pitchFamily="49" charset="-127"/>
            </a:endParaRPr>
          </a:p>
        </p:txBody>
      </p:sp>
      <p:sp>
        <p:nvSpPr>
          <p:cNvPr id="7" name="Rectangle 2"/>
          <p:cNvSpPr txBox="1">
            <a:spLocks noChangeArrowheads="1"/>
          </p:cNvSpPr>
          <p:nvPr/>
        </p:nvSpPr>
        <p:spPr>
          <a:xfrm>
            <a:off x="3894075" y="4215018"/>
            <a:ext cx="4572000" cy="372799"/>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2800" b="1" dirty="0">
                <a:solidFill>
                  <a:srgbClr val="F04923"/>
                </a:solidFill>
                <a:ea typeface="GulimChe" pitchFamily="49" charset="-127"/>
              </a:rPr>
              <a:t>CATEGORIES</a:t>
            </a:r>
            <a:endParaRPr lang="en-US" sz="2000" b="1" dirty="0">
              <a:solidFill>
                <a:srgbClr val="F04923"/>
              </a:solidFill>
              <a:ea typeface="GulimChe" pitchFamily="49" charset="-127"/>
            </a:endParaRPr>
          </a:p>
        </p:txBody>
      </p:sp>
      <p:sp>
        <p:nvSpPr>
          <p:cNvPr id="8" name="Rectangle 7"/>
          <p:cNvSpPr/>
          <p:nvPr/>
        </p:nvSpPr>
        <p:spPr>
          <a:xfrm>
            <a:off x="2303414" y="4650380"/>
            <a:ext cx="7990117" cy="1200329"/>
          </a:xfrm>
          <a:prstGeom prst="rect">
            <a:avLst/>
          </a:prstGeom>
        </p:spPr>
        <p:txBody>
          <a:bodyPr wrap="square">
            <a:spAutoFit/>
          </a:bodyPr>
          <a:lstStyle/>
          <a:p>
            <a:pPr>
              <a:lnSpc>
                <a:spcPct val="200000"/>
              </a:lnSpc>
            </a:pPr>
            <a:r>
              <a:rPr lang="en-US" b="1" dirty="0"/>
              <a:t>2D Animation </a:t>
            </a:r>
            <a:r>
              <a:rPr lang="en-US" b="1" dirty="0">
                <a:latin typeface="+mj-lt"/>
              </a:rPr>
              <a:t>		</a:t>
            </a:r>
            <a:r>
              <a:rPr lang="en-US" b="1" dirty="0"/>
              <a:t>Visual Effects		Live Action film</a:t>
            </a:r>
            <a:endParaRPr lang="en-US" b="1" dirty="0">
              <a:latin typeface="+mj-lt"/>
            </a:endParaRPr>
          </a:p>
          <a:p>
            <a:pPr>
              <a:lnSpc>
                <a:spcPct val="200000"/>
              </a:lnSpc>
            </a:pPr>
            <a:r>
              <a:rPr lang="en-US" b="1" dirty="0"/>
              <a:t>3D Animation		Stopmotion		Documentary Films</a:t>
            </a:r>
            <a:endParaRPr lang="en-US" dirty="0">
              <a:solidFill>
                <a:srgbClr val="FF0000"/>
              </a:solidFill>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677" y="1869428"/>
            <a:ext cx="2017059" cy="1590504"/>
          </a:xfrm>
          <a:prstGeom prst="rect">
            <a:avLst/>
          </a:prstGeom>
        </p:spPr>
      </p:pic>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9378752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75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225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6" grpId="0"/>
      <p:bldP spid="7"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AESTHETICS</a:t>
            </a:r>
            <a:endParaRPr lang="id-ID" sz="2500" dirty="0">
              <a:solidFill>
                <a:schemeClr val="bg1">
                  <a:lumMod val="50000"/>
                </a:schemeClr>
              </a:solidFill>
              <a:latin typeface="Bebas Neue" panose="020B0606020202050201" pitchFamily="34" charset="0"/>
              <a:cs typeface="Calibri"/>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3453" b="10392"/>
          <a:stretch/>
        </p:blipFill>
        <p:spPr>
          <a:xfrm>
            <a:off x="3949338" y="1534260"/>
            <a:ext cx="8242662" cy="5107576"/>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8800" t="11718" r="4216" b="67589"/>
          <a:stretch/>
        </p:blipFill>
        <p:spPr>
          <a:xfrm>
            <a:off x="-52606" y="3660791"/>
            <a:ext cx="4001944" cy="181573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77" y="1869428"/>
            <a:ext cx="2017059" cy="1590504"/>
          </a:xfrm>
          <a:prstGeom prst="rect">
            <a:avLst/>
          </a:prstGeom>
        </p:spPr>
      </p:pic>
      <p:sp>
        <p:nvSpPr>
          <p:cNvPr id="8" name="Rectangle 7"/>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1" name="Rectangle 10"/>
          <p:cNvSpPr/>
          <p:nvPr/>
        </p:nvSpPr>
        <p:spPr>
          <a:xfrm>
            <a:off x="40232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8844255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8" decel="10000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AESTHETICS</a:t>
            </a:r>
            <a:endParaRPr lang="id-ID" sz="2500" dirty="0">
              <a:solidFill>
                <a:schemeClr val="bg1">
                  <a:lumMod val="50000"/>
                </a:schemeClr>
              </a:solidFill>
              <a:latin typeface="Bebas Neue" panose="020B0606020202050201" pitchFamily="34" charset="0"/>
              <a:cs typeface="Calibri"/>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8800" t="11718" r="4216" b="67589"/>
          <a:stretch/>
        </p:blipFill>
        <p:spPr>
          <a:xfrm>
            <a:off x="87697" y="77905"/>
            <a:ext cx="2888016" cy="1310333"/>
          </a:xfrm>
          <a:prstGeom prst="rect">
            <a:avLst/>
          </a:prstGeom>
        </p:spPr>
      </p:pic>
      <p:pic>
        <p:nvPicPr>
          <p:cNvPr id="10" name="Picture 2" descr="C:\Users\Pooja Potdar\Desktop\POOJA POTDAR\Aesthetics Youth\AESTHETICS Photos\IMG_9991.JPG"/>
          <p:cNvPicPr>
            <a:picLocks noChangeAspect="1" noChangeArrowheads="1"/>
          </p:cNvPicPr>
          <p:nvPr/>
        </p:nvPicPr>
        <p:blipFill>
          <a:blip r:embed="rId3" cstate="print"/>
          <a:srcRect/>
          <a:stretch>
            <a:fillRect/>
          </a:stretch>
        </p:blipFill>
        <p:spPr bwMode="auto">
          <a:xfrm>
            <a:off x="-2" y="1875707"/>
            <a:ext cx="3977640" cy="2487834"/>
          </a:xfrm>
          <a:prstGeom prst="rect">
            <a:avLst/>
          </a:prstGeom>
          <a:noFill/>
        </p:spPr>
      </p:pic>
      <p:pic>
        <p:nvPicPr>
          <p:cNvPr id="11" name="Picture 4" descr="C:\Users\Pooja Potdar\Desktop\POOJA POTDAR\Aesthetics Youth\AESTHETICS Photos\IMG_9992.JPG"/>
          <p:cNvPicPr>
            <a:picLocks noChangeAspect="1" noChangeArrowheads="1"/>
          </p:cNvPicPr>
          <p:nvPr/>
        </p:nvPicPr>
        <p:blipFill rotWithShape="1">
          <a:blip r:embed="rId4" cstate="print"/>
          <a:srcRect t="6410"/>
          <a:stretch/>
        </p:blipFill>
        <p:spPr bwMode="auto">
          <a:xfrm>
            <a:off x="4107179" y="1875707"/>
            <a:ext cx="3977640" cy="2481788"/>
          </a:xfrm>
          <a:prstGeom prst="rect">
            <a:avLst/>
          </a:prstGeom>
          <a:noFill/>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5943"/>
          <a:stretch/>
        </p:blipFill>
        <p:spPr>
          <a:xfrm>
            <a:off x="8214360" y="1875707"/>
            <a:ext cx="3977640" cy="249539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1600" y="4535013"/>
            <a:ext cx="3200400" cy="213464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2606" y="4535013"/>
            <a:ext cx="3200400" cy="213464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3612" y="4535013"/>
            <a:ext cx="3200400" cy="213464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6" y="4535013"/>
            <a:ext cx="3200400" cy="2134642"/>
          </a:xfrm>
          <a:prstGeom prst="rect">
            <a:avLst/>
          </a:prstGeom>
        </p:spPr>
      </p:pic>
      <p:sp>
        <p:nvSpPr>
          <p:cNvPr id="19" name="Rectangle 1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7" name="Rectangle 16"/>
          <p:cNvSpPr/>
          <p:nvPr/>
        </p:nvSpPr>
        <p:spPr>
          <a:xfrm>
            <a:off x="40232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9650534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250"/>
                            </p:stCondLst>
                            <p:childTnLst>
                              <p:par>
                                <p:cTn id="35" presetID="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3750"/>
                            </p:stCondLst>
                            <p:childTnLst>
                              <p:par>
                                <p:cTn id="40" presetID="2" presetClass="entr" presetSubtype="4"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par>
                          <p:cTn id="44" fill="hold">
                            <p:stCondLst>
                              <p:cond delay="4250"/>
                            </p:stCondLst>
                            <p:childTnLst>
                              <p:par>
                                <p:cTn id="45" presetID="2" presetClass="entr" presetSubtype="8" decel="10000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6950782" y="1943329"/>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SELF-STUDY</a:t>
            </a:r>
            <a:endParaRPr lang="id-ID"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7065083" y="2674931"/>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7029176" y="2929731"/>
            <a:ext cx="4959624" cy="196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PRE-PRODUCTION</a:t>
            </a:r>
          </a:p>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PRODUCTION</a:t>
            </a:r>
          </a:p>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POST PRODUCTION</a:t>
            </a:r>
          </a:p>
          <a:p>
            <a:pPr marL="0" indent="0">
              <a:lnSpc>
                <a:spcPct val="114000"/>
              </a:lnSpc>
              <a:buNone/>
              <a:defRPr/>
            </a:pPr>
            <a:endParaRPr lang="id-ID" sz="22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613734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AESTHETICS</a:t>
            </a:r>
            <a:endParaRPr lang="id-ID" sz="2500" dirty="0">
              <a:solidFill>
                <a:schemeClr val="bg1">
                  <a:lumMod val="50000"/>
                </a:schemeClr>
              </a:solidFill>
              <a:latin typeface="Bebas Neue" panose="020B0606020202050201" pitchFamily="34" charset="0"/>
              <a:cs typeface="Calibri"/>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8800" t="11718" r="4216" b="67589"/>
          <a:stretch/>
        </p:blipFill>
        <p:spPr>
          <a:xfrm>
            <a:off x="87697" y="77905"/>
            <a:ext cx="2888016" cy="1310333"/>
          </a:xfrm>
          <a:prstGeom prst="rect">
            <a:avLst/>
          </a:prstGeom>
        </p:spPr>
      </p:pic>
      <p:pic>
        <p:nvPicPr>
          <p:cNvPr id="9" name="Picture 7" descr="C:\Users\Pooja Potdar\Desktop\POOJA POTDAR\Aesthetics Youth\AESTHETICS Photos\IMG_0032.JPG"/>
          <p:cNvPicPr>
            <a:picLocks noChangeAspect="1" noChangeArrowheads="1"/>
          </p:cNvPicPr>
          <p:nvPr/>
        </p:nvPicPr>
        <p:blipFill>
          <a:blip r:embed="rId3" cstate="print"/>
          <a:srcRect/>
          <a:stretch>
            <a:fillRect/>
          </a:stretch>
        </p:blipFill>
        <p:spPr bwMode="auto">
          <a:xfrm>
            <a:off x="7968704" y="1592927"/>
            <a:ext cx="3840480" cy="2361092"/>
          </a:xfrm>
          <a:prstGeom prst="rect">
            <a:avLst/>
          </a:prstGeom>
          <a:noFill/>
          <a:ln>
            <a:noFill/>
          </a:ln>
        </p:spPr>
      </p:pic>
      <p:pic>
        <p:nvPicPr>
          <p:cNvPr id="13" name="Picture 5" descr="C:\Users\Pooja Potdar\Desktop\POOJA POTDAR\Aesthetics Youth\AESTHETICS Photos\IMG_0278.JPG"/>
          <p:cNvPicPr>
            <a:picLocks noChangeAspect="1" noChangeArrowheads="1"/>
          </p:cNvPicPr>
          <p:nvPr/>
        </p:nvPicPr>
        <p:blipFill>
          <a:blip r:embed="rId4" cstate="print"/>
          <a:srcRect l="15504" t="9884" r="3101" b="5814"/>
          <a:stretch>
            <a:fillRect/>
          </a:stretch>
        </p:blipFill>
        <p:spPr bwMode="auto">
          <a:xfrm rot="16200000">
            <a:off x="-792682" y="2385608"/>
            <a:ext cx="5121939" cy="3536577"/>
          </a:xfrm>
          <a:prstGeom prst="rect">
            <a:avLst/>
          </a:prstGeom>
          <a:noFill/>
          <a:ln>
            <a:noFill/>
          </a:ln>
        </p:spPr>
      </p:pic>
      <p:pic>
        <p:nvPicPr>
          <p:cNvPr id="14" name="Picture 6" descr="C:\Users\Pooja Potdar\Desktop\POOJA POTDAR\Aesthetics Youth\AESTHETICS Photos\IMG_0472.JPG"/>
          <p:cNvPicPr>
            <a:picLocks noChangeAspect="1" noChangeArrowheads="1"/>
          </p:cNvPicPr>
          <p:nvPr/>
        </p:nvPicPr>
        <p:blipFill>
          <a:blip r:embed="rId5" cstate="print"/>
          <a:srcRect/>
          <a:stretch>
            <a:fillRect/>
          </a:stretch>
        </p:blipFill>
        <p:spPr bwMode="auto">
          <a:xfrm>
            <a:off x="3894257" y="1592927"/>
            <a:ext cx="3840480" cy="2358190"/>
          </a:xfrm>
          <a:prstGeom prst="rect">
            <a:avLst/>
          </a:prstGeom>
          <a:noFill/>
          <a:ln>
            <a:noFill/>
          </a:ln>
        </p:spPr>
      </p:pic>
      <p:sp>
        <p:nvSpPr>
          <p:cNvPr id="15" name="Rectangle 1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9" descr="C:\Users\Pooja Potdar\Desktop\POOJA POTDAR\Aesthetics Youth\AESTHETICS Photos\IMG_0326.JPG"/>
          <p:cNvPicPr>
            <a:picLocks noChangeAspect="1" noChangeArrowheads="1"/>
          </p:cNvPicPr>
          <p:nvPr/>
        </p:nvPicPr>
        <p:blipFill>
          <a:blip r:embed="rId6" cstate="print"/>
          <a:srcRect/>
          <a:stretch>
            <a:fillRect/>
          </a:stretch>
        </p:blipFill>
        <p:spPr bwMode="auto">
          <a:xfrm>
            <a:off x="3894257" y="4219353"/>
            <a:ext cx="3840480" cy="2495513"/>
          </a:xfrm>
          <a:prstGeom prst="rect">
            <a:avLst/>
          </a:prstGeom>
          <a:noFill/>
          <a:ln>
            <a:noFill/>
          </a:ln>
        </p:spPr>
      </p:pic>
      <p:pic>
        <p:nvPicPr>
          <p:cNvPr id="19" name="Picture 16" descr="C:\Users\Pooja Potdar\Desktop\POOJA POTDAR\Aesthetics Youth\AESTHETICS Photos\IMG_0461.JPG"/>
          <p:cNvPicPr>
            <a:picLocks noChangeAspect="1" noChangeArrowheads="1"/>
          </p:cNvPicPr>
          <p:nvPr/>
        </p:nvPicPr>
        <p:blipFill>
          <a:blip r:embed="rId7" cstate="print"/>
          <a:srcRect/>
          <a:stretch>
            <a:fillRect/>
          </a:stretch>
        </p:blipFill>
        <p:spPr bwMode="auto">
          <a:xfrm>
            <a:off x="7968704" y="4293694"/>
            <a:ext cx="3840480" cy="2421172"/>
          </a:xfrm>
          <a:prstGeom prst="rect">
            <a:avLst/>
          </a:prstGeom>
          <a:noFill/>
          <a:ln>
            <a:noFill/>
          </a:ln>
        </p:spPr>
      </p:pic>
      <p:sp>
        <p:nvSpPr>
          <p:cNvPr id="16" name="Rectangle 15"/>
          <p:cNvSpPr/>
          <p:nvPr/>
        </p:nvSpPr>
        <p:spPr>
          <a:xfrm>
            <a:off x="40232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380284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3250"/>
                            </p:stCondLst>
                            <p:childTnLst>
                              <p:par>
                                <p:cTn id="35" presetID="2" presetClass="entr" presetSubtype="8" decel="10000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p:cNvSpPr/>
          <p:nvPr/>
        </p:nvSpPr>
        <p:spPr>
          <a:xfrm>
            <a:off x="31469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AESTHETICS - STUDENT FILMS</a:t>
            </a:r>
            <a:endParaRPr lang="id-ID" sz="1800" dirty="0">
              <a:solidFill>
                <a:schemeClr val="bg1">
                  <a:lumMod val="50000"/>
                </a:schemeClr>
              </a:solidFill>
              <a:latin typeface="Bebas Neue" panose="020B0606020202050201" pitchFamily="34" charset="0"/>
              <a:cs typeface="Calibri"/>
            </a:endParaRPr>
          </a:p>
        </p:txBody>
      </p:sp>
      <p:sp>
        <p:nvSpPr>
          <p:cNvPr id="5" name="TextBox 4"/>
          <p:cNvSpPr txBox="1"/>
          <p:nvPr/>
        </p:nvSpPr>
        <p:spPr>
          <a:xfrm>
            <a:off x="4585645" y="3347097"/>
            <a:ext cx="3032162"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2"/>
              </a:rPr>
              <a:t>YEH KAISI PUJA</a:t>
            </a:r>
            <a:endParaRPr lang="en-US" dirty="0">
              <a:ln>
                <a:solidFill>
                  <a:schemeClr val="tx1">
                    <a:lumMod val="95000"/>
                    <a:lumOff val="5000"/>
                  </a:schemeClr>
                </a:solidFill>
              </a:ln>
              <a:solidFill>
                <a:schemeClr val="tx1">
                  <a:lumMod val="95000"/>
                  <a:lumOff val="5000"/>
                </a:schemeClr>
              </a:solidFill>
            </a:endParaRPr>
          </a:p>
        </p:txBody>
      </p:sp>
      <p:sp>
        <p:nvSpPr>
          <p:cNvPr id="7" name="TextBox 6"/>
          <p:cNvSpPr txBox="1"/>
          <p:nvPr/>
        </p:nvSpPr>
        <p:spPr>
          <a:xfrm>
            <a:off x="8333876" y="3347097"/>
            <a:ext cx="3225964"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3"/>
              </a:rPr>
              <a:t>YEH JEEVAN HAI</a:t>
            </a:r>
            <a:endParaRPr lang="en-US" dirty="0">
              <a:ln>
                <a:solidFill>
                  <a:schemeClr val="tx1">
                    <a:lumMod val="95000"/>
                    <a:lumOff val="5000"/>
                  </a:schemeClr>
                </a:solidFill>
              </a:ln>
              <a:solidFill>
                <a:schemeClr val="tx1">
                  <a:lumMod val="95000"/>
                  <a:lumOff val="5000"/>
                </a:schemeClr>
              </a:solidFill>
              <a:hlinkClick r:id="rId4"/>
            </a:endParaRPr>
          </a:p>
        </p:txBody>
      </p:sp>
      <p:sp>
        <p:nvSpPr>
          <p:cNvPr id="8" name="TextBox 7"/>
          <p:cNvSpPr txBox="1"/>
          <p:nvPr/>
        </p:nvSpPr>
        <p:spPr>
          <a:xfrm>
            <a:off x="8247020" y="6138907"/>
            <a:ext cx="3286694"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4"/>
              </a:rPr>
              <a:t>THE CONTRAST</a:t>
            </a:r>
            <a:endParaRPr lang="en-US" dirty="0">
              <a:ln>
                <a:solidFill>
                  <a:schemeClr val="tx1">
                    <a:lumMod val="95000"/>
                    <a:lumOff val="5000"/>
                  </a:schemeClr>
                </a:solidFill>
              </a:ln>
              <a:solidFill>
                <a:schemeClr val="tx1">
                  <a:lumMod val="95000"/>
                  <a:lumOff val="5000"/>
                </a:schemeClr>
              </a:solidFill>
              <a:hlinkClick r:id="rId5"/>
            </a:endParaRPr>
          </a:p>
        </p:txBody>
      </p:sp>
      <p:sp>
        <p:nvSpPr>
          <p:cNvPr id="9" name="TextBox 8"/>
          <p:cNvSpPr txBox="1"/>
          <p:nvPr/>
        </p:nvSpPr>
        <p:spPr>
          <a:xfrm>
            <a:off x="600234" y="6204221"/>
            <a:ext cx="3131059"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5"/>
              </a:rPr>
              <a:t>THE SHINER</a:t>
            </a:r>
            <a:endParaRPr lang="en-US" dirty="0">
              <a:ln>
                <a:solidFill>
                  <a:schemeClr val="tx1">
                    <a:lumMod val="95000"/>
                    <a:lumOff val="5000"/>
                  </a:schemeClr>
                </a:solidFill>
              </a:ln>
              <a:solidFill>
                <a:schemeClr val="tx1">
                  <a:lumMod val="95000"/>
                  <a:lumOff val="5000"/>
                </a:schemeClr>
              </a:solidFill>
              <a:hlinkClick r:id="rId6"/>
            </a:endParaRPr>
          </a:p>
        </p:txBody>
      </p:sp>
      <p:sp>
        <p:nvSpPr>
          <p:cNvPr id="10" name="TextBox 9"/>
          <p:cNvSpPr txBox="1"/>
          <p:nvPr/>
        </p:nvSpPr>
        <p:spPr>
          <a:xfrm>
            <a:off x="4226962" y="6178095"/>
            <a:ext cx="3219452"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7"/>
              </a:rPr>
              <a:t>ACHING ART</a:t>
            </a:r>
            <a:endParaRPr lang="en-US" dirty="0">
              <a:ln>
                <a:solidFill>
                  <a:schemeClr val="tx1">
                    <a:lumMod val="95000"/>
                    <a:lumOff val="5000"/>
                  </a:schemeClr>
                </a:solidFill>
              </a:ln>
              <a:solidFill>
                <a:schemeClr val="tx1">
                  <a:lumMod val="95000"/>
                  <a:lumOff val="5000"/>
                </a:schemeClr>
              </a:solidFill>
            </a:endParaRPr>
          </a:p>
        </p:txBody>
      </p:sp>
      <p:pic>
        <p:nvPicPr>
          <p:cNvPr id="11" name="Picture 10">
            <a:hlinkClick r:id="rId2"/>
          </p:cNvPr>
          <p:cNvPicPr>
            <a:picLocks noChangeAspect="1"/>
          </p:cNvPicPr>
          <p:nvPr/>
        </p:nvPicPr>
        <p:blipFill>
          <a:blip r:embed="rId8" cstate="print"/>
          <a:srcRect l="4646" r="5467"/>
          <a:stretch>
            <a:fillRect/>
          </a:stretch>
        </p:blipFill>
        <p:spPr>
          <a:xfrm>
            <a:off x="4206241" y="1208230"/>
            <a:ext cx="3696788" cy="2103205"/>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2" name="Picture 11">
            <a:hlinkClick r:id="rId3"/>
          </p:cNvPr>
          <p:cNvPicPr>
            <a:picLocks noChangeAspect="1"/>
          </p:cNvPicPr>
          <p:nvPr/>
        </p:nvPicPr>
        <p:blipFill>
          <a:blip r:embed="rId9" cstate="print"/>
          <a:stretch>
            <a:fillRect/>
          </a:stretch>
        </p:blipFill>
        <p:spPr>
          <a:xfrm>
            <a:off x="8020364" y="1208230"/>
            <a:ext cx="3605578" cy="2096673"/>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3" name="Picture 12">
            <a:hlinkClick r:id="rId6"/>
          </p:cNvPr>
          <p:cNvPicPr>
            <a:picLocks noChangeAspect="1"/>
          </p:cNvPicPr>
          <p:nvPr/>
        </p:nvPicPr>
        <p:blipFill rotWithShape="1">
          <a:blip r:embed="rId10" cstate="print"/>
          <a:srcRect t="5767" b="9895"/>
          <a:stretch/>
        </p:blipFill>
        <p:spPr>
          <a:xfrm>
            <a:off x="352040" y="1197305"/>
            <a:ext cx="3645194" cy="210759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14" name="TextBox 13"/>
          <p:cNvSpPr txBox="1"/>
          <p:nvPr/>
        </p:nvSpPr>
        <p:spPr>
          <a:xfrm>
            <a:off x="469604" y="3360158"/>
            <a:ext cx="3269342" cy="369332"/>
          </a:xfrm>
          <a:prstGeom prst="rect">
            <a:avLst/>
          </a:prstGeom>
          <a:noFill/>
        </p:spPr>
        <p:txBody>
          <a:bodyPr wrap="square" rtlCol="0">
            <a:spAutoFit/>
          </a:bodyPr>
          <a:lstStyle/>
          <a:p>
            <a:pPr algn="ctr"/>
            <a:r>
              <a:rPr lang="en-US" dirty="0">
                <a:ln>
                  <a:solidFill>
                    <a:schemeClr val="tx1">
                      <a:lumMod val="95000"/>
                      <a:lumOff val="5000"/>
                    </a:schemeClr>
                  </a:solidFill>
                </a:ln>
                <a:solidFill>
                  <a:schemeClr val="tx1">
                    <a:lumMod val="95000"/>
                    <a:lumOff val="5000"/>
                  </a:schemeClr>
                </a:solidFill>
                <a:hlinkClick r:id="rId6"/>
              </a:rPr>
              <a:t>I WISH</a:t>
            </a:r>
            <a:endParaRPr lang="en-US" dirty="0">
              <a:ln>
                <a:solidFill>
                  <a:schemeClr val="tx1">
                    <a:lumMod val="95000"/>
                    <a:lumOff val="5000"/>
                  </a:schemeClr>
                </a:solidFill>
              </a:ln>
              <a:solidFill>
                <a:schemeClr val="tx1">
                  <a:lumMod val="95000"/>
                  <a:lumOff val="5000"/>
                </a:schemeClr>
              </a:solidFill>
            </a:endParaRPr>
          </a:p>
        </p:txBody>
      </p:sp>
      <p:pic>
        <p:nvPicPr>
          <p:cNvPr id="15" name="Picture 14">
            <a:hlinkClick r:id="rId5"/>
          </p:cNvPr>
          <p:cNvPicPr>
            <a:picLocks noChangeAspect="1"/>
          </p:cNvPicPr>
          <p:nvPr/>
        </p:nvPicPr>
        <p:blipFill rotWithShape="1">
          <a:blip r:embed="rId11" cstate="print"/>
          <a:srcRect l="2701" t="7093" r="2480" b="9178"/>
          <a:stretch/>
        </p:blipFill>
        <p:spPr>
          <a:xfrm>
            <a:off x="312852" y="4072249"/>
            <a:ext cx="3828074" cy="2028105"/>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6" name="Picture 15">
            <a:hlinkClick r:id="rId7"/>
          </p:cNvPr>
          <p:cNvPicPr>
            <a:picLocks noChangeAspect="1"/>
          </p:cNvPicPr>
          <p:nvPr/>
        </p:nvPicPr>
        <p:blipFill rotWithShape="1">
          <a:blip r:embed="rId12" cstate="print"/>
          <a:srcRect l="7218" t="9276" r="12530" b="9771"/>
          <a:stretch/>
        </p:blipFill>
        <p:spPr>
          <a:xfrm>
            <a:off x="4336869" y="4085312"/>
            <a:ext cx="3553097" cy="2015041"/>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7" name="Picture 16">
            <a:hlinkClick r:id="rId4"/>
          </p:cNvPr>
          <p:cNvPicPr>
            <a:picLocks noChangeAspect="1"/>
          </p:cNvPicPr>
          <p:nvPr/>
        </p:nvPicPr>
        <p:blipFill rotWithShape="1">
          <a:blip r:embed="rId13" cstate="print"/>
          <a:srcRect l="9500" t="14236" r="10425" b="6796"/>
          <a:stretch/>
        </p:blipFill>
        <p:spPr>
          <a:xfrm>
            <a:off x="8112033" y="4098374"/>
            <a:ext cx="3540034" cy="1962791"/>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19" name="Rectangle 1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848547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750"/>
                            </p:stCondLst>
                            <p:childTnLst>
                              <p:par>
                                <p:cTn id="24" presetID="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2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2750"/>
                            </p:stCondLst>
                            <p:childTnLst>
                              <p:par>
                                <p:cTn id="34" presetID="2" presetClass="entr" presetSubtype="4"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2" presetClass="entr" presetSubtype="4"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par>
                          <p:cTn id="43" fill="hold">
                            <p:stCondLst>
                              <p:cond delay="3750"/>
                            </p:stCondLst>
                            <p:childTnLst>
                              <p:par>
                                <p:cTn id="44" presetID="2" presetClass="entr" presetSubtype="4"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4250"/>
                            </p:stCondLst>
                            <p:childTnLst>
                              <p:par>
                                <p:cTn id="49" presetID="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4750"/>
                            </p:stCondLst>
                            <p:childTnLst>
                              <p:par>
                                <p:cTn id="54" presetID="2" presetClass="entr" presetSubtype="4"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par>
                          <p:cTn id="58" fill="hold">
                            <p:stCondLst>
                              <p:cond delay="5250"/>
                            </p:stCondLst>
                            <p:childTnLst>
                              <p:par>
                                <p:cTn id="59" presetID="2" presetClass="entr" presetSubtype="4"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5750"/>
                            </p:stCondLst>
                            <p:childTnLst>
                              <p:par>
                                <p:cTn id="64" presetID="2" presetClass="entr" presetSubtype="4"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par>
                          <p:cTn id="68" fill="hold">
                            <p:stCondLst>
                              <p:cond delay="6250"/>
                            </p:stCondLst>
                            <p:childTnLst>
                              <p:par>
                                <p:cTn id="69" presetID="2" presetClass="entr" presetSubtype="4"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P spid="5" grpId="0"/>
      <p:bldP spid="7" grpId="0"/>
      <p:bldP spid="8" grpId="0"/>
      <p:bldP spid="9" grpId="0"/>
      <p:bldP spid="10"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sp>
        <p:nvSpPr>
          <p:cNvPr id="24" name="Rectangle 23"/>
          <p:cNvSpPr/>
          <p:nvPr/>
        </p:nvSpPr>
        <p:spPr>
          <a:xfrm>
            <a:off x="7934154" y="3635035"/>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4"/>
          <p:cNvSpPr txBox="1">
            <a:spLocks/>
          </p:cNvSpPr>
          <p:nvPr/>
        </p:nvSpPr>
        <p:spPr>
          <a:xfrm>
            <a:off x="7869797" y="2895157"/>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ZICA PLACEMENT</a:t>
            </a:r>
            <a:endParaRPr lang="id-ID" dirty="0">
              <a:solidFill>
                <a:schemeClr val="bg1">
                  <a:lumMod val="50000"/>
                </a:schemeClr>
              </a:solidFill>
              <a:latin typeface="Bebas Neue" panose="020B0606020202050201" pitchFamily="34" charset="0"/>
              <a:cs typeface="Calibri"/>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2067566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CAREER OPPORTUNITIES</a:t>
            </a:r>
            <a:endParaRPr lang="id-ID" sz="1800" dirty="0">
              <a:solidFill>
                <a:schemeClr val="bg1">
                  <a:lumMod val="50000"/>
                </a:schemeClr>
              </a:solidFill>
              <a:latin typeface="Bebas Neue" panose="020B0606020202050201" pitchFamily="34" charset="0"/>
              <a:cs typeface="Calibri"/>
            </a:endParaRPr>
          </a:p>
        </p:txBody>
      </p:sp>
      <p:sp>
        <p:nvSpPr>
          <p:cNvPr id="5" name="TextBox 4"/>
          <p:cNvSpPr txBox="1"/>
          <p:nvPr/>
        </p:nvSpPr>
        <p:spPr>
          <a:xfrm>
            <a:off x="856132" y="2114708"/>
            <a:ext cx="2465295"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Graphic Designer</a:t>
            </a:r>
          </a:p>
          <a:p>
            <a:pPr marL="285750" indent="-285750">
              <a:lnSpc>
                <a:spcPct val="150000"/>
              </a:lnSpc>
              <a:buFont typeface="Arial" panose="020B0604020202020204" pitchFamily="34" charset="0"/>
              <a:buChar char="•"/>
            </a:pPr>
            <a:r>
              <a:rPr lang="en-US" sz="1600" dirty="0"/>
              <a:t>Storyboard Artist</a:t>
            </a:r>
          </a:p>
          <a:p>
            <a:pPr marL="285750" indent="-285750">
              <a:lnSpc>
                <a:spcPct val="150000"/>
              </a:lnSpc>
              <a:buFont typeface="Arial" panose="020B0604020202020204" pitchFamily="34" charset="0"/>
              <a:buChar char="•"/>
            </a:pPr>
            <a:r>
              <a:rPr lang="en-US" sz="1600" dirty="0"/>
              <a:t>Character Designer</a:t>
            </a:r>
          </a:p>
          <a:p>
            <a:pPr marL="285750" indent="-285750">
              <a:lnSpc>
                <a:spcPct val="150000"/>
              </a:lnSpc>
              <a:buFont typeface="Arial" panose="020B0604020202020204" pitchFamily="34" charset="0"/>
              <a:buChar char="•"/>
            </a:pPr>
            <a:r>
              <a:rPr lang="en-US" sz="1600" dirty="0"/>
              <a:t>2D Animator</a:t>
            </a:r>
          </a:p>
          <a:p>
            <a:pPr marL="285750" indent="-285750">
              <a:lnSpc>
                <a:spcPct val="150000"/>
              </a:lnSpc>
              <a:buFont typeface="Arial" panose="020B0604020202020204" pitchFamily="34" charset="0"/>
              <a:buChar char="•"/>
            </a:pPr>
            <a:r>
              <a:rPr lang="en-IN" sz="1600" dirty="0"/>
              <a:t>Background Painter </a:t>
            </a:r>
          </a:p>
          <a:p>
            <a:pPr marL="285750" indent="-285750">
              <a:lnSpc>
                <a:spcPct val="150000"/>
              </a:lnSpc>
              <a:buFont typeface="Arial" panose="020B0604020202020204" pitchFamily="34" charset="0"/>
              <a:buChar char="•"/>
            </a:pPr>
            <a:r>
              <a:rPr lang="en-IN" sz="1600" dirty="0"/>
              <a:t>Stop Motion Animator </a:t>
            </a:r>
            <a:endParaRPr lang="en-US" sz="1600" dirty="0"/>
          </a:p>
          <a:p>
            <a:pPr marL="285750" indent="-285750">
              <a:lnSpc>
                <a:spcPct val="150000"/>
              </a:lnSpc>
              <a:buFont typeface="Arial" panose="020B0604020202020204" pitchFamily="34" charset="0"/>
              <a:buChar char="•"/>
            </a:pPr>
            <a:r>
              <a:rPr lang="en-US" sz="1600" dirty="0"/>
              <a:t>Architectural Animator</a:t>
            </a:r>
          </a:p>
          <a:p>
            <a:pPr marL="285750" indent="-285750">
              <a:lnSpc>
                <a:spcPct val="150000"/>
              </a:lnSpc>
              <a:buFont typeface="Arial" panose="020B0604020202020204" pitchFamily="34" charset="0"/>
              <a:buChar char="•"/>
            </a:pPr>
            <a:r>
              <a:rPr lang="en-US" sz="1600" dirty="0"/>
              <a:t>Product Designer</a:t>
            </a:r>
          </a:p>
          <a:p>
            <a:pPr marL="285750" indent="-285750">
              <a:lnSpc>
                <a:spcPct val="150000"/>
              </a:lnSpc>
              <a:buFont typeface="Arial" panose="020B0604020202020204" pitchFamily="34" charset="0"/>
              <a:buChar char="•"/>
            </a:pPr>
            <a:r>
              <a:rPr lang="en-IN" sz="1600" dirty="0"/>
              <a:t>Texture Artist </a:t>
            </a:r>
            <a:endParaRPr lang="en-US" sz="1600" dirty="0"/>
          </a:p>
          <a:p>
            <a:pPr marL="285750" indent="-285750">
              <a:lnSpc>
                <a:spcPct val="150000"/>
              </a:lnSpc>
              <a:buFont typeface="Arial" panose="020B0604020202020204" pitchFamily="34" charset="0"/>
              <a:buChar char="•"/>
            </a:pPr>
            <a:r>
              <a:rPr lang="en-IN" sz="1600" dirty="0"/>
              <a:t>Lighting Technician </a:t>
            </a:r>
          </a:p>
        </p:txBody>
      </p:sp>
      <p:sp>
        <p:nvSpPr>
          <p:cNvPr id="7" name="TextBox 6"/>
          <p:cNvSpPr txBox="1"/>
          <p:nvPr/>
        </p:nvSpPr>
        <p:spPr>
          <a:xfrm>
            <a:off x="3381024" y="2114708"/>
            <a:ext cx="2667001"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Character Rigger </a:t>
            </a:r>
            <a:endParaRPr lang="en-US" sz="1600" dirty="0"/>
          </a:p>
          <a:p>
            <a:pPr marL="285750" indent="-285750">
              <a:lnSpc>
                <a:spcPct val="150000"/>
              </a:lnSpc>
              <a:buFont typeface="Arial" panose="020B0604020202020204" pitchFamily="34" charset="0"/>
              <a:buChar char="•"/>
            </a:pPr>
            <a:r>
              <a:rPr lang="en-IN" sz="1600" dirty="0"/>
              <a:t>Character Animator</a:t>
            </a:r>
          </a:p>
          <a:p>
            <a:pPr marL="285750" indent="-285750">
              <a:lnSpc>
                <a:spcPct val="150000"/>
              </a:lnSpc>
              <a:buFont typeface="Arial" panose="020B0604020202020204" pitchFamily="34" charset="0"/>
              <a:buChar char="•"/>
            </a:pPr>
            <a:r>
              <a:rPr lang="en-IN" sz="1600" dirty="0"/>
              <a:t>Roto Artist</a:t>
            </a:r>
          </a:p>
          <a:p>
            <a:pPr marL="285750" indent="-285750">
              <a:lnSpc>
                <a:spcPct val="150000"/>
              </a:lnSpc>
              <a:buFont typeface="Arial" panose="020B0604020202020204" pitchFamily="34" charset="0"/>
              <a:buChar char="•"/>
            </a:pPr>
            <a:r>
              <a:rPr lang="en-IN" sz="1600" dirty="0"/>
              <a:t>Matchmover</a:t>
            </a:r>
          </a:p>
          <a:p>
            <a:pPr marL="285750" indent="-285750">
              <a:lnSpc>
                <a:spcPct val="150000"/>
              </a:lnSpc>
              <a:buFont typeface="Arial" panose="020B0604020202020204" pitchFamily="34" charset="0"/>
              <a:buChar char="•"/>
            </a:pPr>
            <a:r>
              <a:rPr lang="en-IN" sz="1600" dirty="0"/>
              <a:t>Matte Painter</a:t>
            </a:r>
          </a:p>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IN" sz="1600" dirty="0"/>
              <a:t>Video Game Designer </a:t>
            </a:r>
          </a:p>
        </p:txBody>
      </p:sp>
      <p:sp>
        <p:nvSpPr>
          <p:cNvPr id="8" name="TextBox 7"/>
          <p:cNvSpPr txBox="1"/>
          <p:nvPr/>
        </p:nvSpPr>
        <p:spPr>
          <a:xfrm>
            <a:off x="6107622" y="2114708"/>
            <a:ext cx="2465295" cy="26379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VFX Producer</a:t>
            </a:r>
          </a:p>
          <a:p>
            <a:pPr marL="285750" indent="-285750">
              <a:lnSpc>
                <a:spcPct val="150000"/>
              </a:lnSpc>
              <a:buFont typeface="Arial" panose="020B0604020202020204" pitchFamily="34" charset="0"/>
              <a:buChar char="•"/>
            </a:pPr>
            <a:r>
              <a:rPr lang="en-IN" sz="1600" dirty="0"/>
              <a:t>CG Supervisor</a:t>
            </a:r>
          </a:p>
          <a:p>
            <a:pPr marL="285750" indent="-285750">
              <a:lnSpc>
                <a:spcPct val="150000"/>
              </a:lnSpc>
              <a:buFont typeface="Arial" panose="020B0604020202020204" pitchFamily="34" charset="0"/>
              <a:buChar char="•"/>
            </a:pPr>
            <a:r>
              <a:rPr lang="en-IN" sz="1600" dirty="0"/>
              <a:t>VFX Supervisor</a:t>
            </a:r>
          </a:p>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US" sz="1600" dirty="0"/>
              <a:t>Tracking Artist</a:t>
            </a:r>
            <a:endParaRPr lang="en-IN" sz="1600" dirty="0"/>
          </a:p>
        </p:txBody>
      </p:sp>
      <p:sp>
        <p:nvSpPr>
          <p:cNvPr id="9" name="TextBox 8"/>
          <p:cNvSpPr txBox="1"/>
          <p:nvPr/>
        </p:nvSpPr>
        <p:spPr>
          <a:xfrm>
            <a:off x="8632513" y="2114708"/>
            <a:ext cx="2999193" cy="41549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Advertising art director</a:t>
            </a:r>
          </a:p>
          <a:p>
            <a:pPr marL="285750" indent="-285750">
              <a:lnSpc>
                <a:spcPct val="150000"/>
              </a:lnSpc>
              <a:buFont typeface="Arial" panose="020B0604020202020204" pitchFamily="34" charset="0"/>
              <a:buChar char="•"/>
            </a:pPr>
            <a:r>
              <a:rPr lang="en-IN" sz="1600" dirty="0"/>
              <a:t>Graphic designer</a:t>
            </a:r>
          </a:p>
          <a:p>
            <a:pPr marL="285750" indent="-285750">
              <a:lnSpc>
                <a:spcPct val="150000"/>
              </a:lnSpc>
              <a:buFont typeface="Arial" panose="020B0604020202020204" pitchFamily="34" charset="0"/>
              <a:buChar char="•"/>
            </a:pPr>
            <a:r>
              <a:rPr lang="en-IN" sz="1600" dirty="0"/>
              <a:t>Illustrator</a:t>
            </a:r>
          </a:p>
          <a:p>
            <a:pPr marL="285750" indent="-285750">
              <a:lnSpc>
                <a:spcPct val="150000"/>
              </a:lnSpc>
              <a:buFont typeface="Arial" panose="020B0604020202020204" pitchFamily="34" charset="0"/>
              <a:buChar char="•"/>
            </a:pPr>
            <a:r>
              <a:rPr lang="en-IN" sz="1600" dirty="0"/>
              <a:t>Printmaker</a:t>
            </a:r>
          </a:p>
          <a:p>
            <a:pPr marL="285750" indent="-285750">
              <a:lnSpc>
                <a:spcPct val="150000"/>
              </a:lnSpc>
              <a:buFont typeface="Arial" panose="020B0604020202020204" pitchFamily="34" charset="0"/>
              <a:buChar char="•"/>
            </a:pPr>
            <a:r>
              <a:rPr lang="en-IN" sz="1600" dirty="0"/>
              <a:t>Exhibition designer</a:t>
            </a:r>
          </a:p>
          <a:p>
            <a:pPr marL="285750" indent="-285750">
              <a:lnSpc>
                <a:spcPct val="150000"/>
              </a:lnSpc>
              <a:buFont typeface="Arial" panose="020B0604020202020204" pitchFamily="34" charset="0"/>
              <a:buChar char="•"/>
            </a:pPr>
            <a:r>
              <a:rPr lang="en-IN" sz="1600" dirty="0"/>
              <a:t>Fine artist</a:t>
            </a:r>
          </a:p>
          <a:p>
            <a:pPr marL="285750" indent="-285750">
              <a:lnSpc>
                <a:spcPct val="150000"/>
              </a:lnSpc>
              <a:buFont typeface="Arial" panose="020B0604020202020204" pitchFamily="34" charset="0"/>
              <a:buChar char="•"/>
            </a:pPr>
            <a:r>
              <a:rPr lang="en-IN" sz="1600" dirty="0"/>
              <a:t>Interior and spatial designer</a:t>
            </a:r>
          </a:p>
          <a:p>
            <a:pPr marL="285750" indent="-285750">
              <a:lnSpc>
                <a:spcPct val="150000"/>
              </a:lnSpc>
              <a:buFont typeface="Arial" panose="020B0604020202020204" pitchFamily="34" charset="0"/>
              <a:buChar char="•"/>
            </a:pPr>
            <a:r>
              <a:rPr lang="en-IN" sz="1600" dirty="0"/>
              <a:t>Landscape architect</a:t>
            </a:r>
          </a:p>
          <a:p>
            <a:pPr marL="285750" indent="-285750">
              <a:lnSpc>
                <a:spcPct val="150000"/>
              </a:lnSpc>
              <a:buFont typeface="Arial" panose="020B0604020202020204" pitchFamily="34" charset="0"/>
              <a:buChar char="•"/>
            </a:pPr>
            <a:r>
              <a:rPr lang="en-IN" sz="1600" dirty="0"/>
              <a:t>Medical illustrator</a:t>
            </a:r>
          </a:p>
          <a:p>
            <a:pPr marL="285750" indent="-285750">
              <a:lnSpc>
                <a:spcPct val="150000"/>
              </a:lnSpc>
              <a:buFont typeface="Arial" panose="020B0604020202020204" pitchFamily="34" charset="0"/>
              <a:buChar char="•"/>
            </a:pPr>
            <a:r>
              <a:rPr lang="en-IN" sz="1600" dirty="0"/>
              <a:t>Multimedia specialist</a:t>
            </a:r>
          </a:p>
          <a:p>
            <a:pPr marL="285750" indent="-285750">
              <a:lnSpc>
                <a:spcPct val="150000"/>
              </a:lnSpc>
              <a:buFont typeface="Arial" panose="020B0604020202020204" pitchFamily="34" charset="0"/>
              <a:buChar char="•"/>
            </a:pPr>
            <a:r>
              <a:rPr lang="en-IN" sz="1600" dirty="0"/>
              <a:t>UX designer</a:t>
            </a:r>
          </a:p>
        </p:txBody>
      </p:sp>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870803" y="985695"/>
            <a:ext cx="3657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287118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8"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P spid="9" grpId="0"/>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4" descr="C:\Users\Pooja Potdar\Desktop\POOJA POTDAR\Placement Brochure\pictures of placed students\Jaipur ZICA\Lavesh Verma - Jaipur ZICA.jpg"/>
          <p:cNvPicPr>
            <a:picLocks noChangeAspect="1" noChangeArrowheads="1"/>
          </p:cNvPicPr>
          <p:nvPr/>
        </p:nvPicPr>
        <p:blipFill>
          <a:blip r:embed="rId2" cstate="print"/>
          <a:srcRect l="5033" t="7143" r="9404" b="7143"/>
          <a:stretch>
            <a:fillRect/>
          </a:stretch>
        </p:blipFill>
        <p:spPr bwMode="auto">
          <a:xfrm rot="10800000" flipH="1" flipV="1">
            <a:off x="381042" y="1347995"/>
            <a:ext cx="1639146" cy="2011680"/>
          </a:xfrm>
          <a:prstGeom prst="rect">
            <a:avLst/>
          </a:prstGeom>
          <a:noFill/>
        </p:spPr>
      </p:pic>
      <p:pic>
        <p:nvPicPr>
          <p:cNvPr id="14" name="Picture 2" descr="C:\Users\Pooja Potdar\Desktop\POOJA POTDAR\Placement Brochure\pictures of placed students\Jaipur ZICA\Karan Hirani - Jaipur ZICA.jpg"/>
          <p:cNvPicPr>
            <a:picLocks noChangeAspect="1" noChangeArrowheads="1"/>
          </p:cNvPicPr>
          <p:nvPr/>
        </p:nvPicPr>
        <p:blipFill>
          <a:blip r:embed="rId3" cstate="print"/>
          <a:srcRect l="4844" t="3571" r="10181" b="7142"/>
          <a:stretch>
            <a:fillRect/>
          </a:stretch>
        </p:blipFill>
        <p:spPr bwMode="auto">
          <a:xfrm rot="10800000" flipH="1" flipV="1">
            <a:off x="2386557" y="1347994"/>
            <a:ext cx="1522918" cy="2011680"/>
          </a:xfrm>
          <a:prstGeom prst="rect">
            <a:avLst/>
          </a:prstGeom>
          <a:noFill/>
        </p:spPr>
      </p:pic>
      <p:pic>
        <p:nvPicPr>
          <p:cNvPr id="15" name="Picture 3" descr="C:\Users\Pooja Potdar\Desktop\POOJA POTDAR\Placement Brochure\pictures of placed students\Jaipur ZICA\Lakhan Sharma - Jaipur ZICA.jpg"/>
          <p:cNvPicPr>
            <a:picLocks noChangeAspect="1" noChangeArrowheads="1"/>
          </p:cNvPicPr>
          <p:nvPr/>
        </p:nvPicPr>
        <p:blipFill>
          <a:blip r:embed="rId4" cstate="print"/>
          <a:srcRect l="9416"/>
          <a:stretch>
            <a:fillRect/>
          </a:stretch>
        </p:blipFill>
        <p:spPr bwMode="auto">
          <a:xfrm rot="10800000" flipH="1" flipV="1">
            <a:off x="4421894" y="1347994"/>
            <a:ext cx="1508107" cy="2011680"/>
          </a:xfrm>
          <a:prstGeom prst="rect">
            <a:avLst/>
          </a:prstGeom>
          <a:noFill/>
        </p:spPr>
      </p:pic>
      <p:pic>
        <p:nvPicPr>
          <p:cNvPr id="17" name="Picture 10" descr="C:\Users\Pooja Potdar\Desktop\POOJA POTDAR\Placement Brochure\pictures of placed students\Indore ZICA\Krati khandelwal - Indore ZICA.png"/>
          <p:cNvPicPr>
            <a:picLocks noChangeAspect="1" noChangeArrowheads="1"/>
          </p:cNvPicPr>
          <p:nvPr/>
        </p:nvPicPr>
        <p:blipFill>
          <a:blip r:embed="rId5" cstate="print"/>
          <a:srcRect/>
          <a:stretch>
            <a:fillRect/>
          </a:stretch>
        </p:blipFill>
        <p:spPr bwMode="auto">
          <a:xfrm>
            <a:off x="6194770" y="1347995"/>
            <a:ext cx="1788160" cy="2011680"/>
          </a:xfrm>
          <a:prstGeom prst="rect">
            <a:avLst/>
          </a:prstGeom>
          <a:noFill/>
        </p:spPr>
      </p:pic>
      <p:pic>
        <p:nvPicPr>
          <p:cNvPr id="43" name="Picture 2" descr="C:\Users\Pooja Potdar\Desktop\POOJA POTDAR\Placement Brochure\pictures of placed students\Indore ZICA\Abhishek Panwar - Indore ZICA.png"/>
          <p:cNvPicPr>
            <a:picLocks noChangeAspect="1" noChangeArrowheads="1"/>
          </p:cNvPicPr>
          <p:nvPr/>
        </p:nvPicPr>
        <p:blipFill>
          <a:blip r:embed="rId6" cstate="print"/>
          <a:srcRect/>
          <a:stretch>
            <a:fillRect/>
          </a:stretch>
        </p:blipFill>
        <p:spPr bwMode="auto">
          <a:xfrm>
            <a:off x="8196899" y="1347995"/>
            <a:ext cx="1729073" cy="2011680"/>
          </a:xfrm>
          <a:prstGeom prst="rect">
            <a:avLst/>
          </a:prstGeom>
          <a:noFill/>
        </p:spPr>
      </p:pic>
      <p:pic>
        <p:nvPicPr>
          <p:cNvPr id="47" name="Picture 6" descr="C:\Users\Pooja Potdar\Desktop\POOJA POTDAR\Placement Brochure\pictures of placed students\Indore ZICA\Dev Rajore - Indore ZICA.png"/>
          <p:cNvPicPr>
            <a:picLocks noChangeAspect="1" noChangeArrowheads="1"/>
          </p:cNvPicPr>
          <p:nvPr/>
        </p:nvPicPr>
        <p:blipFill>
          <a:blip r:embed="rId7" cstate="print"/>
          <a:srcRect/>
          <a:stretch>
            <a:fillRect/>
          </a:stretch>
        </p:blipFill>
        <p:spPr bwMode="auto">
          <a:xfrm>
            <a:off x="10171692" y="1347995"/>
            <a:ext cx="1729073" cy="2011680"/>
          </a:xfrm>
          <a:prstGeom prst="rect">
            <a:avLst/>
          </a:prstGeom>
          <a:noFill/>
        </p:spPr>
      </p:pic>
      <p:sp>
        <p:nvSpPr>
          <p:cNvPr id="6"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PLACEMENTS IN 2022 – 23 </a:t>
            </a:r>
            <a:r>
              <a:rPr lang="en-US" sz="2000" dirty="0">
                <a:solidFill>
                  <a:schemeClr val="bg1">
                    <a:lumMod val="50000"/>
                  </a:schemeClr>
                </a:solidFill>
                <a:latin typeface="Bebas Neue" panose="020B0606020202050201" pitchFamily="34" charset="0"/>
                <a:cs typeface="Calibri"/>
              </a:rPr>
              <a:t>(Few Snapshots)</a:t>
            </a:r>
            <a:endParaRPr lang="id-ID" sz="2000" dirty="0">
              <a:solidFill>
                <a:schemeClr val="bg1">
                  <a:lumMod val="50000"/>
                </a:schemeClr>
              </a:solidFill>
              <a:latin typeface="Bebas Neue" panose="020B0606020202050201" pitchFamily="34" charset="0"/>
              <a:cs typeface="Calibri"/>
            </a:endParaRPr>
          </a:p>
        </p:txBody>
      </p:sp>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3" name="Picture 12" descr="f13cf5d8-0b2a-4656-83dc-5150fe3b5a2d.jpg"/>
          <p:cNvPicPr>
            <a:picLocks noChangeAspect="1"/>
          </p:cNvPicPr>
          <p:nvPr/>
        </p:nvPicPr>
        <p:blipFill>
          <a:blip r:embed="rId8" cstate="print"/>
          <a:srcRect l="25022" t="23333" r="31683" b="40000"/>
          <a:stretch>
            <a:fillRect/>
          </a:stretch>
        </p:blipFill>
        <p:spPr>
          <a:xfrm>
            <a:off x="4356445" y="4129434"/>
            <a:ext cx="1580607" cy="2011680"/>
          </a:xfrm>
          <a:prstGeom prst="rect">
            <a:avLst/>
          </a:prstGeom>
        </p:spPr>
      </p:pic>
      <p:pic>
        <p:nvPicPr>
          <p:cNvPr id="16" name="Picture 15" descr="48404280_1226551497503404_4762147802367131648_o(1).jpg"/>
          <p:cNvPicPr>
            <a:picLocks noChangeAspect="1"/>
          </p:cNvPicPr>
          <p:nvPr/>
        </p:nvPicPr>
        <p:blipFill>
          <a:blip r:embed="rId9" cstate="print"/>
          <a:srcRect l="7037" t="7778" r="1111" b="2222"/>
          <a:stretch>
            <a:fillRect/>
          </a:stretch>
        </p:blipFill>
        <p:spPr>
          <a:xfrm>
            <a:off x="2395153" y="4129434"/>
            <a:ext cx="1580606" cy="2011680"/>
          </a:xfrm>
          <a:prstGeom prst="rect">
            <a:avLst/>
          </a:prstGeom>
        </p:spPr>
      </p:pic>
      <p:pic>
        <p:nvPicPr>
          <p:cNvPr id="19" name="Picture 11" descr="C:\Users\Pooja Potdar\Desktop\POOJA POTDAR\Placement Brochure\pictures of placed students\Indore ZICA\Riya Jain - Indore ZICA.png"/>
          <p:cNvPicPr>
            <a:picLocks noChangeAspect="1" noChangeArrowheads="1"/>
          </p:cNvPicPr>
          <p:nvPr/>
        </p:nvPicPr>
        <p:blipFill>
          <a:blip r:embed="rId10" cstate="print"/>
          <a:srcRect/>
          <a:stretch>
            <a:fillRect/>
          </a:stretch>
        </p:blipFill>
        <p:spPr bwMode="auto">
          <a:xfrm>
            <a:off x="6232013" y="4129434"/>
            <a:ext cx="1675500" cy="2011680"/>
          </a:xfrm>
          <a:prstGeom prst="rect">
            <a:avLst/>
          </a:prstGeom>
          <a:noFill/>
        </p:spPr>
      </p:pic>
      <p:pic>
        <p:nvPicPr>
          <p:cNvPr id="20" name="Picture 12" descr="C:\Users\Pooja Potdar\Desktop\POOJA POTDAR\Placement Brochure\pictures of placed students\Indore ZICA\Pratik Bharke - Indore ZICA.png"/>
          <p:cNvPicPr>
            <a:picLocks noChangeAspect="1" noChangeArrowheads="1"/>
          </p:cNvPicPr>
          <p:nvPr/>
        </p:nvPicPr>
        <p:blipFill>
          <a:blip r:embed="rId11" cstate="print"/>
          <a:srcRect/>
          <a:stretch>
            <a:fillRect/>
          </a:stretch>
        </p:blipFill>
        <p:spPr bwMode="auto">
          <a:xfrm>
            <a:off x="370599" y="4129434"/>
            <a:ext cx="1624818" cy="2011680"/>
          </a:xfrm>
          <a:prstGeom prst="rect">
            <a:avLst/>
          </a:prstGeom>
          <a:noFill/>
        </p:spPr>
      </p:pic>
      <p:sp>
        <p:nvSpPr>
          <p:cNvPr id="3" name="Rectangle 2"/>
          <p:cNvSpPr/>
          <p:nvPr/>
        </p:nvSpPr>
        <p:spPr>
          <a:xfrm>
            <a:off x="2239902"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a:t>Karan </a:t>
            </a:r>
            <a:r>
              <a:rPr lang="en-US" sz="1300" dirty="0" err="1"/>
              <a:t>Hirani</a:t>
            </a:r>
            <a:endParaRPr lang="en-US" sz="1300" dirty="0"/>
          </a:p>
          <a:p>
            <a:r>
              <a:rPr lang="en-US" sz="1300" dirty="0"/>
              <a:t>Company: Zee Studios</a:t>
            </a:r>
            <a:endParaRPr lang="en-IN" sz="1300" dirty="0"/>
          </a:p>
        </p:txBody>
      </p:sp>
      <p:sp>
        <p:nvSpPr>
          <p:cNvPr id="33" name="Rectangle 32"/>
          <p:cNvSpPr/>
          <p:nvPr/>
        </p:nvSpPr>
        <p:spPr>
          <a:xfrm>
            <a:off x="270975"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err="1"/>
              <a:t>Lavesh</a:t>
            </a:r>
            <a:r>
              <a:rPr lang="en-US" sz="1300" dirty="0"/>
              <a:t> Verma</a:t>
            </a:r>
          </a:p>
          <a:p>
            <a:r>
              <a:rPr lang="en-US" sz="1300" dirty="0"/>
              <a:t>Company: Digital District</a:t>
            </a:r>
          </a:p>
        </p:txBody>
      </p:sp>
      <p:sp>
        <p:nvSpPr>
          <p:cNvPr id="34" name="Rectangle 33"/>
          <p:cNvSpPr/>
          <p:nvPr/>
        </p:nvSpPr>
        <p:spPr>
          <a:xfrm>
            <a:off x="265824"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a:t>Pratik </a:t>
            </a:r>
            <a:r>
              <a:rPr lang="en-US" sz="1300" dirty="0" err="1"/>
              <a:t>Bharke</a:t>
            </a:r>
            <a:endParaRPr lang="en-US" sz="1300" dirty="0"/>
          </a:p>
          <a:p>
            <a:r>
              <a:rPr lang="en-US" sz="1300" dirty="0"/>
              <a:t>Company: RGBA Studios</a:t>
            </a:r>
          </a:p>
        </p:txBody>
      </p:sp>
      <p:sp>
        <p:nvSpPr>
          <p:cNvPr id="35" name="Rectangle 34"/>
          <p:cNvSpPr/>
          <p:nvPr/>
        </p:nvSpPr>
        <p:spPr>
          <a:xfrm>
            <a:off x="2236612"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err="1"/>
              <a:t>Jasobanta</a:t>
            </a:r>
            <a:r>
              <a:rPr lang="en-US" sz="1300" dirty="0"/>
              <a:t> </a:t>
            </a:r>
            <a:r>
              <a:rPr lang="en-US" sz="1300" dirty="0" err="1"/>
              <a:t>Behera</a:t>
            </a:r>
            <a:endParaRPr lang="en-US" sz="1300" dirty="0"/>
          </a:p>
          <a:p>
            <a:r>
              <a:rPr lang="en-US" sz="1300" dirty="0"/>
              <a:t>Company: DNEG</a:t>
            </a:r>
            <a:endParaRPr lang="en-IN" sz="1300" dirty="0"/>
          </a:p>
        </p:txBody>
      </p:sp>
      <p:sp>
        <p:nvSpPr>
          <p:cNvPr id="36" name="Rectangle 35"/>
          <p:cNvSpPr/>
          <p:nvPr/>
        </p:nvSpPr>
        <p:spPr>
          <a:xfrm>
            <a:off x="4208829"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err="1"/>
              <a:t>Lakhan</a:t>
            </a:r>
            <a:r>
              <a:rPr lang="en-US" sz="1300" dirty="0"/>
              <a:t> Sharma</a:t>
            </a:r>
          </a:p>
          <a:p>
            <a:r>
              <a:rPr lang="en-US" sz="1300" dirty="0"/>
              <a:t>Company: Digital District</a:t>
            </a:r>
          </a:p>
        </p:txBody>
      </p:sp>
      <p:sp>
        <p:nvSpPr>
          <p:cNvPr id="37" name="Rectangle 36"/>
          <p:cNvSpPr/>
          <p:nvPr/>
        </p:nvSpPr>
        <p:spPr>
          <a:xfrm>
            <a:off x="6177756"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err="1"/>
              <a:t>Krati</a:t>
            </a:r>
            <a:r>
              <a:rPr lang="en-US" sz="1300" dirty="0"/>
              <a:t> </a:t>
            </a:r>
            <a:r>
              <a:rPr lang="en-US" sz="1300" dirty="0" err="1"/>
              <a:t>Khandelwal</a:t>
            </a:r>
            <a:endParaRPr lang="en-US" sz="1300" dirty="0"/>
          </a:p>
          <a:p>
            <a:r>
              <a:rPr lang="en-US" sz="1300" dirty="0"/>
              <a:t>Company: </a:t>
            </a:r>
            <a:r>
              <a:rPr lang="en-US" sz="1300" dirty="0" err="1"/>
              <a:t>Redchillies</a:t>
            </a:r>
            <a:r>
              <a:rPr lang="en-US" sz="1300" dirty="0"/>
              <a:t> VFX</a:t>
            </a:r>
          </a:p>
        </p:txBody>
      </p:sp>
      <p:sp>
        <p:nvSpPr>
          <p:cNvPr id="38" name="Rectangle 37"/>
          <p:cNvSpPr/>
          <p:nvPr/>
        </p:nvSpPr>
        <p:spPr>
          <a:xfrm>
            <a:off x="4207400"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err="1"/>
              <a:t>Susmita</a:t>
            </a:r>
            <a:r>
              <a:rPr lang="en-US" sz="1300" dirty="0"/>
              <a:t> </a:t>
            </a:r>
            <a:r>
              <a:rPr lang="en-US" sz="1300" dirty="0" err="1"/>
              <a:t>Nayak</a:t>
            </a:r>
            <a:endParaRPr lang="en-US" sz="1300" dirty="0"/>
          </a:p>
          <a:p>
            <a:r>
              <a:rPr lang="en-US" sz="1300" dirty="0"/>
              <a:t>Company: Prime Focus</a:t>
            </a:r>
          </a:p>
        </p:txBody>
      </p:sp>
      <p:sp>
        <p:nvSpPr>
          <p:cNvPr id="39" name="Rectangle 38"/>
          <p:cNvSpPr/>
          <p:nvPr/>
        </p:nvSpPr>
        <p:spPr>
          <a:xfrm>
            <a:off x="6178188"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300" dirty="0"/>
              <a:t>Riya Jain</a:t>
            </a:r>
          </a:p>
          <a:p>
            <a:r>
              <a:rPr lang="en-US" sz="1300" dirty="0"/>
              <a:t>Company: DNEG Studios</a:t>
            </a:r>
          </a:p>
        </p:txBody>
      </p:sp>
      <p:pic>
        <p:nvPicPr>
          <p:cNvPr id="44" name="Picture 3" descr="C:\Users\Pooja Potdar\Desktop\POOJA POTDAR\Placement Brochure\pictures of placed students\Indore ZICA\Sourabh Makhija - Indore ZICA.png"/>
          <p:cNvPicPr>
            <a:picLocks noChangeAspect="1" noChangeArrowheads="1"/>
          </p:cNvPicPr>
          <p:nvPr/>
        </p:nvPicPr>
        <p:blipFill>
          <a:blip r:embed="rId12" cstate="print"/>
          <a:srcRect/>
          <a:stretch>
            <a:fillRect/>
          </a:stretch>
        </p:blipFill>
        <p:spPr bwMode="auto">
          <a:xfrm>
            <a:off x="10282637" y="4129434"/>
            <a:ext cx="1547586" cy="2011680"/>
          </a:xfrm>
          <a:prstGeom prst="rect">
            <a:avLst/>
          </a:prstGeom>
          <a:noFill/>
        </p:spPr>
      </p:pic>
      <p:pic>
        <p:nvPicPr>
          <p:cNvPr id="45" name="Picture 4" descr="C:\Users\Pooja Potdar\Desktop\POOJA POTDAR\Placement Brochure\pictures of placed students\Indore ZICA\Jagdish Yadav - Indore ZICA.png"/>
          <p:cNvPicPr>
            <a:picLocks noChangeAspect="1" noChangeArrowheads="1"/>
          </p:cNvPicPr>
          <p:nvPr/>
        </p:nvPicPr>
        <p:blipFill>
          <a:blip r:embed="rId13" cstate="print"/>
          <a:srcRect/>
          <a:stretch>
            <a:fillRect/>
          </a:stretch>
        </p:blipFill>
        <p:spPr bwMode="auto">
          <a:xfrm>
            <a:off x="8173899" y="4129434"/>
            <a:ext cx="1804250" cy="2011680"/>
          </a:xfrm>
          <a:prstGeom prst="rect">
            <a:avLst/>
          </a:prstGeom>
          <a:noFill/>
        </p:spPr>
      </p:pic>
      <p:sp>
        <p:nvSpPr>
          <p:cNvPr id="49" name="Rectangle 48"/>
          <p:cNvSpPr/>
          <p:nvPr/>
        </p:nvSpPr>
        <p:spPr>
          <a:xfrm>
            <a:off x="8146683"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200" dirty="0"/>
              <a:t>Abhishek </a:t>
            </a:r>
            <a:r>
              <a:rPr lang="en-US" sz="1200" dirty="0" err="1"/>
              <a:t>Panwar</a:t>
            </a:r>
            <a:endParaRPr lang="en-US" sz="1200" dirty="0"/>
          </a:p>
          <a:p>
            <a:r>
              <a:rPr lang="en-US" sz="1200" dirty="0"/>
              <a:t>Company: Beyond View Studios</a:t>
            </a:r>
          </a:p>
        </p:txBody>
      </p:sp>
      <p:sp>
        <p:nvSpPr>
          <p:cNvPr id="50" name="Rectangle 49"/>
          <p:cNvSpPr/>
          <p:nvPr/>
        </p:nvSpPr>
        <p:spPr>
          <a:xfrm>
            <a:off x="10115611" y="3358658"/>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200" dirty="0"/>
              <a:t>Dev </a:t>
            </a:r>
            <a:r>
              <a:rPr lang="en-US" sz="1200" dirty="0" err="1"/>
              <a:t>Rajore</a:t>
            </a:r>
            <a:endParaRPr lang="en-US" sz="1200" dirty="0"/>
          </a:p>
          <a:p>
            <a:r>
              <a:rPr lang="en-US" sz="1200" dirty="0"/>
              <a:t>Company: </a:t>
            </a:r>
            <a:r>
              <a:rPr lang="en-US" sz="1200" dirty="0" err="1"/>
              <a:t>Rockstar</a:t>
            </a:r>
            <a:r>
              <a:rPr lang="en-US" sz="1200" dirty="0"/>
              <a:t> Games</a:t>
            </a:r>
          </a:p>
        </p:txBody>
      </p:sp>
      <p:sp>
        <p:nvSpPr>
          <p:cNvPr id="51" name="Rectangle 50"/>
          <p:cNvSpPr/>
          <p:nvPr/>
        </p:nvSpPr>
        <p:spPr>
          <a:xfrm>
            <a:off x="8148976"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200" dirty="0" err="1"/>
              <a:t>Jagdish</a:t>
            </a:r>
            <a:r>
              <a:rPr lang="en-US" sz="1200" dirty="0"/>
              <a:t> Yadav</a:t>
            </a:r>
          </a:p>
          <a:p>
            <a:r>
              <a:rPr lang="en-US" sz="1200" dirty="0"/>
              <a:t>Company: </a:t>
            </a:r>
            <a:r>
              <a:rPr lang="en-US" sz="1200" dirty="0" err="1"/>
              <a:t>Famulus</a:t>
            </a:r>
            <a:r>
              <a:rPr lang="en-US" sz="1200" dirty="0"/>
              <a:t> Media and Entertainment</a:t>
            </a:r>
          </a:p>
        </p:txBody>
      </p:sp>
      <p:sp>
        <p:nvSpPr>
          <p:cNvPr id="52" name="Rectangle 51"/>
          <p:cNvSpPr/>
          <p:nvPr/>
        </p:nvSpPr>
        <p:spPr>
          <a:xfrm>
            <a:off x="10119763" y="6141114"/>
            <a:ext cx="1828800" cy="55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200" dirty="0" err="1"/>
              <a:t>Sourabh</a:t>
            </a:r>
            <a:r>
              <a:rPr lang="en-US" sz="1200" dirty="0"/>
              <a:t> </a:t>
            </a:r>
            <a:r>
              <a:rPr lang="en-US" sz="1200" dirty="0" err="1"/>
              <a:t>Makhija</a:t>
            </a:r>
            <a:endParaRPr lang="en-US" sz="1200" dirty="0"/>
          </a:p>
          <a:p>
            <a:r>
              <a:rPr lang="en-US" sz="1200" dirty="0"/>
              <a:t>Company: Golden Robot</a:t>
            </a:r>
          </a:p>
        </p:txBody>
      </p:sp>
      <p:sp>
        <p:nvSpPr>
          <p:cNvPr id="31" name="Rectangle 30"/>
          <p:cNvSpPr/>
          <p:nvPr/>
        </p:nvSpPr>
        <p:spPr>
          <a:xfrm>
            <a:off x="31723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4206856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childTnLst>
                          </p:cTn>
                        </p:par>
                        <p:par>
                          <p:cTn id="34" fill="hold">
                            <p:stCondLst>
                              <p:cond delay="3250"/>
                            </p:stCondLst>
                            <p:childTnLst>
                              <p:par>
                                <p:cTn id="35" presetID="2" presetClass="entr" presetSubtype="4"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par>
                          <p:cTn id="39" fill="hold">
                            <p:stCondLst>
                              <p:cond delay="3750"/>
                            </p:stCondLst>
                            <p:childTnLst>
                              <p:par>
                                <p:cTn id="40" presetID="2" presetClass="entr" presetSubtype="4"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childTnLst>
                          </p:cTn>
                        </p:par>
                        <p:par>
                          <p:cTn id="44" fill="hold">
                            <p:stCondLst>
                              <p:cond delay="4250"/>
                            </p:stCondLst>
                            <p:childTnLst>
                              <p:par>
                                <p:cTn id="45" presetID="2" presetClass="entr" presetSubtype="4"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4750"/>
                            </p:stCondLst>
                            <p:childTnLst>
                              <p:par>
                                <p:cTn id="50" presetID="2" presetClass="entr" presetSubtype="4"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ppt_x"/>
                                          </p:val>
                                        </p:tav>
                                        <p:tav tm="100000">
                                          <p:val>
                                            <p:strVal val="#ppt_x"/>
                                          </p:val>
                                        </p:tav>
                                      </p:tavLst>
                                    </p:anim>
                                    <p:anim calcmode="lin" valueType="num">
                                      <p:cBhvr additive="base">
                                        <p:cTn id="53" dur="500" fill="hold"/>
                                        <p:tgtEl>
                                          <p:spTgt spid="36"/>
                                        </p:tgtEl>
                                        <p:attrNameLst>
                                          <p:attrName>ppt_y</p:attrName>
                                        </p:attrNameLst>
                                      </p:cBhvr>
                                      <p:tavLst>
                                        <p:tav tm="0">
                                          <p:val>
                                            <p:strVal val="1+#ppt_h/2"/>
                                          </p:val>
                                        </p:tav>
                                        <p:tav tm="100000">
                                          <p:val>
                                            <p:strVal val="#ppt_y"/>
                                          </p:val>
                                        </p:tav>
                                      </p:tavLst>
                                    </p:anim>
                                  </p:childTnLst>
                                </p:cTn>
                              </p:par>
                            </p:childTnLst>
                          </p:cTn>
                        </p:par>
                        <p:par>
                          <p:cTn id="54" fill="hold">
                            <p:stCondLst>
                              <p:cond delay="5250"/>
                            </p:stCondLst>
                            <p:childTnLst>
                              <p:par>
                                <p:cTn id="55" presetID="2" presetClass="entr" presetSubtype="4"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par>
                          <p:cTn id="59" fill="hold">
                            <p:stCondLst>
                              <p:cond delay="5750"/>
                            </p:stCondLst>
                            <p:childTnLst>
                              <p:par>
                                <p:cTn id="60" presetID="2" presetClass="entr" presetSubtype="4"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additive="base">
                                        <p:cTn id="62" dur="500" fill="hold"/>
                                        <p:tgtEl>
                                          <p:spTgt spid="49"/>
                                        </p:tgtEl>
                                        <p:attrNameLst>
                                          <p:attrName>ppt_x</p:attrName>
                                        </p:attrNameLst>
                                      </p:cBhvr>
                                      <p:tavLst>
                                        <p:tav tm="0">
                                          <p:val>
                                            <p:strVal val="#ppt_x"/>
                                          </p:val>
                                        </p:tav>
                                        <p:tav tm="100000">
                                          <p:val>
                                            <p:strVal val="#ppt_x"/>
                                          </p:val>
                                        </p:tav>
                                      </p:tavLst>
                                    </p:anim>
                                    <p:anim calcmode="lin" valueType="num">
                                      <p:cBhvr additive="base">
                                        <p:cTn id="63" dur="500" fill="hold"/>
                                        <p:tgtEl>
                                          <p:spTgt spid="49"/>
                                        </p:tgtEl>
                                        <p:attrNameLst>
                                          <p:attrName>ppt_y</p:attrName>
                                        </p:attrNameLst>
                                      </p:cBhvr>
                                      <p:tavLst>
                                        <p:tav tm="0">
                                          <p:val>
                                            <p:strVal val="1+#ppt_h/2"/>
                                          </p:val>
                                        </p:tav>
                                        <p:tav tm="100000">
                                          <p:val>
                                            <p:strVal val="#ppt_y"/>
                                          </p:val>
                                        </p:tav>
                                      </p:tavLst>
                                    </p:anim>
                                  </p:childTnLst>
                                </p:cTn>
                              </p:par>
                            </p:childTnLst>
                          </p:cTn>
                        </p:par>
                        <p:par>
                          <p:cTn id="64" fill="hold">
                            <p:stCondLst>
                              <p:cond delay="6250"/>
                            </p:stCondLst>
                            <p:childTnLst>
                              <p:par>
                                <p:cTn id="65" presetID="2" presetClass="entr" presetSubtype="4"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 presetClass="entr" presetSubtype="4"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par>
                          <p:cTn id="74" fill="hold">
                            <p:stCondLst>
                              <p:cond delay="7250"/>
                            </p:stCondLst>
                            <p:childTnLst>
                              <p:par>
                                <p:cTn id="75" presetID="2" presetClass="entr" presetSubtype="4"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par>
                          <p:cTn id="79" fill="hold">
                            <p:stCondLst>
                              <p:cond delay="7750"/>
                            </p:stCondLst>
                            <p:childTnLst>
                              <p:par>
                                <p:cTn id="80" presetID="2" presetClass="entr" presetSubtype="4"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additive="base">
                                        <p:cTn id="82" dur="500" fill="hold"/>
                                        <p:tgtEl>
                                          <p:spTgt spid="13"/>
                                        </p:tgtEl>
                                        <p:attrNameLst>
                                          <p:attrName>ppt_x</p:attrName>
                                        </p:attrNameLst>
                                      </p:cBhvr>
                                      <p:tavLst>
                                        <p:tav tm="0">
                                          <p:val>
                                            <p:strVal val="#ppt_x"/>
                                          </p:val>
                                        </p:tav>
                                        <p:tav tm="100000">
                                          <p:val>
                                            <p:strVal val="#ppt_x"/>
                                          </p:val>
                                        </p:tav>
                                      </p:tavLst>
                                    </p:anim>
                                    <p:anim calcmode="lin" valueType="num">
                                      <p:cBhvr additive="base">
                                        <p:cTn id="83" dur="500" fill="hold"/>
                                        <p:tgtEl>
                                          <p:spTgt spid="13"/>
                                        </p:tgtEl>
                                        <p:attrNameLst>
                                          <p:attrName>ppt_y</p:attrName>
                                        </p:attrNameLst>
                                      </p:cBhvr>
                                      <p:tavLst>
                                        <p:tav tm="0">
                                          <p:val>
                                            <p:strVal val="1+#ppt_h/2"/>
                                          </p:val>
                                        </p:tav>
                                        <p:tav tm="100000">
                                          <p:val>
                                            <p:strVal val="#ppt_y"/>
                                          </p:val>
                                        </p:tav>
                                      </p:tavLst>
                                    </p:anim>
                                  </p:childTnLst>
                                </p:cTn>
                              </p:par>
                            </p:childTnLst>
                          </p:cTn>
                        </p:par>
                        <p:par>
                          <p:cTn id="84" fill="hold">
                            <p:stCondLst>
                              <p:cond delay="8250"/>
                            </p:stCondLst>
                            <p:childTnLst>
                              <p:par>
                                <p:cTn id="85" presetID="2" presetClass="entr" presetSubtype="4"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par>
                          <p:cTn id="89" fill="hold">
                            <p:stCondLst>
                              <p:cond delay="8750"/>
                            </p:stCondLst>
                            <p:childTnLst>
                              <p:par>
                                <p:cTn id="90" presetID="2" presetClass="entr" presetSubtype="4" fill="hold" nodeType="afterEffect">
                                  <p:stCondLst>
                                    <p:cond delay="0"/>
                                  </p:stCondLst>
                                  <p:childTnLst>
                                    <p:set>
                                      <p:cBhvr>
                                        <p:cTn id="91" dur="1" fill="hold">
                                          <p:stCondLst>
                                            <p:cond delay="0"/>
                                          </p:stCondLst>
                                        </p:cTn>
                                        <p:tgtEl>
                                          <p:spTgt spid="45"/>
                                        </p:tgtEl>
                                        <p:attrNameLst>
                                          <p:attrName>style.visibility</p:attrName>
                                        </p:attrNameLst>
                                      </p:cBhvr>
                                      <p:to>
                                        <p:strVal val="visible"/>
                                      </p:to>
                                    </p:set>
                                    <p:anim calcmode="lin" valueType="num">
                                      <p:cBhvr additive="base">
                                        <p:cTn id="92" dur="500" fill="hold"/>
                                        <p:tgtEl>
                                          <p:spTgt spid="45"/>
                                        </p:tgtEl>
                                        <p:attrNameLst>
                                          <p:attrName>ppt_x</p:attrName>
                                        </p:attrNameLst>
                                      </p:cBhvr>
                                      <p:tavLst>
                                        <p:tav tm="0">
                                          <p:val>
                                            <p:strVal val="#ppt_x"/>
                                          </p:val>
                                        </p:tav>
                                        <p:tav tm="100000">
                                          <p:val>
                                            <p:strVal val="#ppt_x"/>
                                          </p:val>
                                        </p:tav>
                                      </p:tavLst>
                                    </p:anim>
                                    <p:anim calcmode="lin" valueType="num">
                                      <p:cBhvr additive="base">
                                        <p:cTn id="93" dur="500" fill="hold"/>
                                        <p:tgtEl>
                                          <p:spTgt spid="45"/>
                                        </p:tgtEl>
                                        <p:attrNameLst>
                                          <p:attrName>ppt_y</p:attrName>
                                        </p:attrNameLst>
                                      </p:cBhvr>
                                      <p:tavLst>
                                        <p:tav tm="0">
                                          <p:val>
                                            <p:strVal val="1+#ppt_h/2"/>
                                          </p:val>
                                        </p:tav>
                                        <p:tav tm="100000">
                                          <p:val>
                                            <p:strVal val="#ppt_y"/>
                                          </p:val>
                                        </p:tav>
                                      </p:tavLst>
                                    </p:anim>
                                  </p:childTnLst>
                                </p:cTn>
                              </p:par>
                            </p:childTnLst>
                          </p:cTn>
                        </p:par>
                        <p:par>
                          <p:cTn id="94" fill="hold">
                            <p:stCondLst>
                              <p:cond delay="9250"/>
                            </p:stCondLst>
                            <p:childTnLst>
                              <p:par>
                                <p:cTn id="95" presetID="2" presetClass="entr" presetSubtype="4" fill="hold" nodeType="after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additive="base">
                                        <p:cTn id="97" dur="500" fill="hold"/>
                                        <p:tgtEl>
                                          <p:spTgt spid="44"/>
                                        </p:tgtEl>
                                        <p:attrNameLst>
                                          <p:attrName>ppt_x</p:attrName>
                                        </p:attrNameLst>
                                      </p:cBhvr>
                                      <p:tavLst>
                                        <p:tav tm="0">
                                          <p:val>
                                            <p:strVal val="#ppt_x"/>
                                          </p:val>
                                        </p:tav>
                                        <p:tav tm="100000">
                                          <p:val>
                                            <p:strVal val="#ppt_x"/>
                                          </p:val>
                                        </p:tav>
                                      </p:tavLst>
                                    </p:anim>
                                    <p:anim calcmode="lin" valueType="num">
                                      <p:cBhvr additive="base">
                                        <p:cTn id="98" dur="500" fill="hold"/>
                                        <p:tgtEl>
                                          <p:spTgt spid="44"/>
                                        </p:tgtEl>
                                        <p:attrNameLst>
                                          <p:attrName>ppt_y</p:attrName>
                                        </p:attrNameLst>
                                      </p:cBhvr>
                                      <p:tavLst>
                                        <p:tav tm="0">
                                          <p:val>
                                            <p:strVal val="1+#ppt_h/2"/>
                                          </p:val>
                                        </p:tav>
                                        <p:tav tm="100000">
                                          <p:val>
                                            <p:strVal val="#ppt_y"/>
                                          </p:val>
                                        </p:tav>
                                      </p:tavLst>
                                    </p:anim>
                                  </p:childTnLst>
                                </p:cTn>
                              </p:par>
                            </p:childTnLst>
                          </p:cTn>
                        </p:par>
                        <p:par>
                          <p:cTn id="99" fill="hold">
                            <p:stCondLst>
                              <p:cond delay="9750"/>
                            </p:stCondLst>
                            <p:childTnLst>
                              <p:par>
                                <p:cTn id="100" presetID="2" presetClass="entr" presetSubtype="4"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additive="base">
                                        <p:cTn id="102" dur="500" fill="hold"/>
                                        <p:tgtEl>
                                          <p:spTgt spid="34"/>
                                        </p:tgtEl>
                                        <p:attrNameLst>
                                          <p:attrName>ppt_x</p:attrName>
                                        </p:attrNameLst>
                                      </p:cBhvr>
                                      <p:tavLst>
                                        <p:tav tm="0">
                                          <p:val>
                                            <p:strVal val="#ppt_x"/>
                                          </p:val>
                                        </p:tav>
                                        <p:tav tm="100000">
                                          <p:val>
                                            <p:strVal val="#ppt_x"/>
                                          </p:val>
                                        </p:tav>
                                      </p:tavLst>
                                    </p:anim>
                                    <p:anim calcmode="lin" valueType="num">
                                      <p:cBhvr additive="base">
                                        <p:cTn id="103" dur="500" fill="hold"/>
                                        <p:tgtEl>
                                          <p:spTgt spid="34"/>
                                        </p:tgtEl>
                                        <p:attrNameLst>
                                          <p:attrName>ppt_y</p:attrName>
                                        </p:attrNameLst>
                                      </p:cBhvr>
                                      <p:tavLst>
                                        <p:tav tm="0">
                                          <p:val>
                                            <p:strVal val="1+#ppt_h/2"/>
                                          </p:val>
                                        </p:tav>
                                        <p:tav tm="100000">
                                          <p:val>
                                            <p:strVal val="#ppt_y"/>
                                          </p:val>
                                        </p:tav>
                                      </p:tavLst>
                                    </p:anim>
                                  </p:childTnLst>
                                </p:cTn>
                              </p:par>
                            </p:childTnLst>
                          </p:cTn>
                        </p:par>
                        <p:par>
                          <p:cTn id="104" fill="hold">
                            <p:stCondLst>
                              <p:cond delay="10250"/>
                            </p:stCondLst>
                            <p:childTnLst>
                              <p:par>
                                <p:cTn id="105" presetID="2" presetClass="entr" presetSubtype="4" fill="hold" grpId="0" nodeType="afterEffect">
                                  <p:stCondLst>
                                    <p:cond delay="0"/>
                                  </p:stCondLst>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cTn>
                              </p:par>
                            </p:childTnLst>
                          </p:cTn>
                        </p:par>
                        <p:par>
                          <p:cTn id="109" fill="hold">
                            <p:stCondLst>
                              <p:cond delay="10750"/>
                            </p:stCondLst>
                            <p:childTnLst>
                              <p:par>
                                <p:cTn id="110" presetID="2" presetClass="entr" presetSubtype="4" fill="hold" grpId="0" nodeType="after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additive="base">
                                        <p:cTn id="112" dur="500" fill="hold"/>
                                        <p:tgtEl>
                                          <p:spTgt spid="38"/>
                                        </p:tgtEl>
                                        <p:attrNameLst>
                                          <p:attrName>ppt_x</p:attrName>
                                        </p:attrNameLst>
                                      </p:cBhvr>
                                      <p:tavLst>
                                        <p:tav tm="0">
                                          <p:val>
                                            <p:strVal val="#ppt_x"/>
                                          </p:val>
                                        </p:tav>
                                        <p:tav tm="100000">
                                          <p:val>
                                            <p:strVal val="#ppt_x"/>
                                          </p:val>
                                        </p:tav>
                                      </p:tavLst>
                                    </p:anim>
                                    <p:anim calcmode="lin" valueType="num">
                                      <p:cBhvr additive="base">
                                        <p:cTn id="113" dur="500" fill="hold"/>
                                        <p:tgtEl>
                                          <p:spTgt spid="38"/>
                                        </p:tgtEl>
                                        <p:attrNameLst>
                                          <p:attrName>ppt_y</p:attrName>
                                        </p:attrNameLst>
                                      </p:cBhvr>
                                      <p:tavLst>
                                        <p:tav tm="0">
                                          <p:val>
                                            <p:strVal val="1+#ppt_h/2"/>
                                          </p:val>
                                        </p:tav>
                                        <p:tav tm="100000">
                                          <p:val>
                                            <p:strVal val="#ppt_y"/>
                                          </p:val>
                                        </p:tav>
                                      </p:tavLst>
                                    </p:anim>
                                  </p:childTnLst>
                                </p:cTn>
                              </p:par>
                            </p:childTnLst>
                          </p:cTn>
                        </p:par>
                        <p:par>
                          <p:cTn id="114" fill="hold">
                            <p:stCondLst>
                              <p:cond delay="11250"/>
                            </p:stCondLst>
                            <p:childTnLst>
                              <p:par>
                                <p:cTn id="115" presetID="2" presetClass="entr" presetSubtype="4" fill="hold" grpId="0" nodeType="afterEffect">
                                  <p:stCondLst>
                                    <p:cond delay="0"/>
                                  </p:stCondLst>
                                  <p:childTnLst>
                                    <p:set>
                                      <p:cBhvr>
                                        <p:cTn id="116" dur="1" fill="hold">
                                          <p:stCondLst>
                                            <p:cond delay="0"/>
                                          </p:stCondLst>
                                        </p:cTn>
                                        <p:tgtEl>
                                          <p:spTgt spid="39"/>
                                        </p:tgtEl>
                                        <p:attrNameLst>
                                          <p:attrName>style.visibility</p:attrName>
                                        </p:attrNameLst>
                                      </p:cBhvr>
                                      <p:to>
                                        <p:strVal val="visible"/>
                                      </p:to>
                                    </p:set>
                                    <p:anim calcmode="lin" valueType="num">
                                      <p:cBhvr additive="base">
                                        <p:cTn id="117" dur="500" fill="hold"/>
                                        <p:tgtEl>
                                          <p:spTgt spid="39"/>
                                        </p:tgtEl>
                                        <p:attrNameLst>
                                          <p:attrName>ppt_x</p:attrName>
                                        </p:attrNameLst>
                                      </p:cBhvr>
                                      <p:tavLst>
                                        <p:tav tm="0">
                                          <p:val>
                                            <p:strVal val="#ppt_x"/>
                                          </p:val>
                                        </p:tav>
                                        <p:tav tm="100000">
                                          <p:val>
                                            <p:strVal val="#ppt_x"/>
                                          </p:val>
                                        </p:tav>
                                      </p:tavLst>
                                    </p:anim>
                                    <p:anim calcmode="lin" valueType="num">
                                      <p:cBhvr additive="base">
                                        <p:cTn id="118" dur="500" fill="hold"/>
                                        <p:tgtEl>
                                          <p:spTgt spid="39"/>
                                        </p:tgtEl>
                                        <p:attrNameLst>
                                          <p:attrName>ppt_y</p:attrName>
                                        </p:attrNameLst>
                                      </p:cBhvr>
                                      <p:tavLst>
                                        <p:tav tm="0">
                                          <p:val>
                                            <p:strVal val="1+#ppt_h/2"/>
                                          </p:val>
                                        </p:tav>
                                        <p:tav tm="100000">
                                          <p:val>
                                            <p:strVal val="#ppt_y"/>
                                          </p:val>
                                        </p:tav>
                                      </p:tavLst>
                                    </p:anim>
                                  </p:childTnLst>
                                </p:cTn>
                              </p:par>
                            </p:childTnLst>
                          </p:cTn>
                        </p:par>
                        <p:par>
                          <p:cTn id="119" fill="hold">
                            <p:stCondLst>
                              <p:cond delay="11750"/>
                            </p:stCondLst>
                            <p:childTnLst>
                              <p:par>
                                <p:cTn id="120" presetID="2" presetClass="entr" presetSubtype="4"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additive="base">
                                        <p:cTn id="122" dur="500" fill="hold"/>
                                        <p:tgtEl>
                                          <p:spTgt spid="51"/>
                                        </p:tgtEl>
                                        <p:attrNameLst>
                                          <p:attrName>ppt_x</p:attrName>
                                        </p:attrNameLst>
                                      </p:cBhvr>
                                      <p:tavLst>
                                        <p:tav tm="0">
                                          <p:val>
                                            <p:strVal val="#ppt_x"/>
                                          </p:val>
                                        </p:tav>
                                        <p:tav tm="100000">
                                          <p:val>
                                            <p:strVal val="#ppt_x"/>
                                          </p:val>
                                        </p:tav>
                                      </p:tavLst>
                                    </p:anim>
                                    <p:anim calcmode="lin" valueType="num">
                                      <p:cBhvr additive="base">
                                        <p:cTn id="123" dur="500" fill="hold"/>
                                        <p:tgtEl>
                                          <p:spTgt spid="51"/>
                                        </p:tgtEl>
                                        <p:attrNameLst>
                                          <p:attrName>ppt_y</p:attrName>
                                        </p:attrNameLst>
                                      </p:cBhvr>
                                      <p:tavLst>
                                        <p:tav tm="0">
                                          <p:val>
                                            <p:strVal val="1+#ppt_h/2"/>
                                          </p:val>
                                        </p:tav>
                                        <p:tav tm="100000">
                                          <p:val>
                                            <p:strVal val="#ppt_y"/>
                                          </p:val>
                                        </p:tav>
                                      </p:tavLst>
                                    </p:anim>
                                  </p:childTnLst>
                                </p:cTn>
                              </p:par>
                            </p:childTnLst>
                          </p:cTn>
                        </p:par>
                        <p:par>
                          <p:cTn id="124" fill="hold">
                            <p:stCondLst>
                              <p:cond delay="12250"/>
                            </p:stCondLst>
                            <p:childTnLst>
                              <p:par>
                                <p:cTn id="125" presetID="2" presetClass="entr" presetSubtype="4" fill="hold" grpId="0" nodeType="after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par>
                          <p:cTn id="129" fill="hold">
                            <p:stCondLst>
                              <p:cond delay="12750"/>
                            </p:stCondLst>
                            <p:childTnLst>
                              <p:par>
                                <p:cTn id="130" presetID="2" presetClass="entr" presetSubtype="8" decel="100000"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0-#ppt_w/2"/>
                                          </p:val>
                                        </p:tav>
                                        <p:tav tm="100000">
                                          <p:val>
                                            <p:strVal val="#ppt_x"/>
                                          </p:val>
                                        </p:tav>
                                      </p:tavLst>
                                    </p:anim>
                                    <p:anim calcmode="lin" valueType="num">
                                      <p:cBhvr additive="base">
                                        <p:cTn id="13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33" grpId="0" animBg="1"/>
      <p:bldP spid="34" grpId="0" animBg="1"/>
      <p:bldP spid="35" grpId="0" animBg="1"/>
      <p:bldP spid="36" grpId="0" animBg="1"/>
      <p:bldP spid="37" grpId="0" animBg="1"/>
      <p:bldP spid="38" grpId="0" animBg="1"/>
      <p:bldP spid="39" grpId="0" animBg="1"/>
      <p:bldP spid="49" grpId="0" animBg="1"/>
      <p:bldP spid="50" grpId="0" animBg="1"/>
      <p:bldP spid="51" grpId="0" animBg="1"/>
      <p:bldP spid="52" grpId="0" animBg="1"/>
      <p:bldP spid="31"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PLACEMENT POLICY</a:t>
            </a:r>
            <a:endParaRPr lang="id-ID" sz="1800" dirty="0">
              <a:solidFill>
                <a:schemeClr val="bg1">
                  <a:lumMod val="50000"/>
                </a:schemeClr>
              </a:solidFill>
              <a:latin typeface="Bebas Neue" panose="020B0606020202050201" pitchFamily="34" charset="0"/>
              <a:cs typeface="Calibri"/>
            </a:endParaRPr>
          </a:p>
        </p:txBody>
      </p:sp>
      <p:sp>
        <p:nvSpPr>
          <p:cNvPr id="5" name="TextBox 4"/>
          <p:cNvSpPr txBox="1"/>
          <p:nvPr/>
        </p:nvSpPr>
        <p:spPr>
          <a:xfrm>
            <a:off x="856261" y="1762068"/>
            <a:ext cx="4820640" cy="4524315"/>
          </a:xfrm>
          <a:prstGeom prst="rect">
            <a:avLst/>
          </a:prstGeom>
          <a:noFill/>
        </p:spPr>
        <p:txBody>
          <a:bodyPr wrap="square" rtlCol="0">
            <a:spAutoFit/>
          </a:bodyPr>
          <a:lstStyle/>
          <a:p>
            <a:pPr lvl="0"/>
            <a:r>
              <a:rPr lang="en-US" sz="1600" b="1" dirty="0"/>
              <a:t>1. Eligibility Criteria</a:t>
            </a:r>
            <a:endParaRPr lang="en-IN" sz="1600" dirty="0"/>
          </a:p>
          <a:p>
            <a:pPr marL="285750" lvl="0" indent="-285750">
              <a:buFont typeface="Arial" panose="020B0604020202020204" pitchFamily="34" charset="0"/>
              <a:buChar char="•"/>
            </a:pPr>
            <a:r>
              <a:rPr lang="en-US" sz="1600" dirty="0"/>
              <a:t>Course Completion</a:t>
            </a:r>
            <a:endParaRPr lang="en-IN" sz="1600" dirty="0"/>
          </a:p>
          <a:p>
            <a:pPr marL="285750" lvl="0" indent="-285750">
              <a:buFont typeface="Arial" panose="020B0604020202020204" pitchFamily="34" charset="0"/>
              <a:buChar char="•"/>
            </a:pPr>
            <a:r>
              <a:rPr lang="en-US" sz="1600" dirty="0"/>
              <a:t>Quality show-reel/portfolio submitted and assessed by the Technical Team</a:t>
            </a:r>
            <a:endParaRPr lang="en-IN" sz="1600" dirty="0"/>
          </a:p>
          <a:p>
            <a:pPr marL="285750" lvl="0" indent="-285750">
              <a:buFont typeface="Arial" panose="020B0604020202020204" pitchFamily="34" charset="0"/>
              <a:buChar char="•"/>
            </a:pPr>
            <a:r>
              <a:rPr lang="en-US" sz="1600" dirty="0"/>
              <a:t>Complete fees paid</a:t>
            </a:r>
            <a:endParaRPr lang="en-IN" sz="1600" dirty="0"/>
          </a:p>
          <a:p>
            <a:pPr marL="285750" lvl="0" indent="-285750">
              <a:buFont typeface="Arial" panose="020B0604020202020204" pitchFamily="34" charset="0"/>
              <a:buChar char="•"/>
            </a:pPr>
            <a:r>
              <a:rPr lang="en-US" sz="1600" dirty="0"/>
              <a:t>Attendance (minimum 75%)</a:t>
            </a:r>
          </a:p>
          <a:p>
            <a:pPr marL="285750" lvl="0" indent="-285750">
              <a:buFont typeface="Arial" panose="020B0604020202020204" pitchFamily="34" charset="0"/>
              <a:buChar char="•"/>
            </a:pPr>
            <a:endParaRPr lang="en-US" sz="1600" dirty="0"/>
          </a:p>
          <a:p>
            <a:r>
              <a:rPr lang="en-US" sz="1600" b="1" dirty="0"/>
              <a:t>2. Updating Academic Information in ZICA MIS</a:t>
            </a:r>
          </a:p>
          <a:p>
            <a:pPr marL="285750" indent="-285750">
              <a:buFont typeface="Arial" panose="020B0604020202020204" pitchFamily="34" charset="0"/>
              <a:buChar char="•"/>
            </a:pPr>
            <a:r>
              <a:rPr lang="en-US" sz="1600" dirty="0"/>
              <a:t>Student should update Specialisation, Job Profile, Job Location and Updated CV.</a:t>
            </a:r>
          </a:p>
          <a:p>
            <a:endParaRPr lang="en-US" sz="1600" dirty="0"/>
          </a:p>
          <a:p>
            <a:r>
              <a:rPr lang="en-US" sz="1600" b="1" dirty="0"/>
              <a:t>3. Updating Personal details in MIS</a:t>
            </a:r>
          </a:p>
          <a:p>
            <a:pPr marL="285750" indent="-285750">
              <a:buFont typeface="Arial" panose="020B0604020202020204" pitchFamily="34" charset="0"/>
              <a:buChar char="•"/>
            </a:pPr>
            <a:r>
              <a:rPr lang="en-US" sz="1600" dirty="0"/>
              <a:t>Student e-mail ID and the mobile number registered in MIS needs to be checked </a:t>
            </a:r>
            <a:r>
              <a:rPr lang="en-US" sz="1600" b="1" dirty="0"/>
              <a:t> </a:t>
            </a:r>
          </a:p>
          <a:p>
            <a:pPr marL="285750" indent="-285750">
              <a:buFont typeface="Arial" panose="020B0604020202020204" pitchFamily="34" charset="0"/>
              <a:buChar char="•"/>
            </a:pPr>
            <a:endParaRPr lang="en-US" sz="1600" b="1" dirty="0"/>
          </a:p>
          <a:p>
            <a:r>
              <a:rPr lang="en-US" sz="1600" b="1" dirty="0"/>
              <a:t>4. CV Creation, Verification and Changes, if any:</a:t>
            </a:r>
            <a:endParaRPr lang="en-IN" sz="1600" dirty="0"/>
          </a:p>
          <a:p>
            <a:pPr marL="285750" indent="-285750">
              <a:buFont typeface="Arial" panose="020B0604020202020204" pitchFamily="34" charset="0"/>
              <a:buChar char="•"/>
            </a:pPr>
            <a:r>
              <a:rPr lang="en-US" sz="1600" dirty="0"/>
              <a:t>Create CV as per format shared</a:t>
            </a:r>
            <a:endParaRPr lang="en-IN" sz="1600" dirty="0"/>
          </a:p>
          <a:p>
            <a:pPr marL="285750" indent="-285750">
              <a:buFont typeface="Arial" panose="020B0604020202020204" pitchFamily="34" charset="0"/>
              <a:buChar char="•"/>
            </a:pPr>
            <a:r>
              <a:rPr lang="en-US" sz="1600" dirty="0"/>
              <a:t>Verify CV by Center Head</a:t>
            </a:r>
            <a:endParaRPr lang="en-IN" sz="1600" dirty="0"/>
          </a:p>
        </p:txBody>
      </p:sp>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3" name="TextBox 12"/>
          <p:cNvSpPr txBox="1"/>
          <p:nvPr/>
        </p:nvSpPr>
        <p:spPr>
          <a:xfrm>
            <a:off x="6383480" y="1762068"/>
            <a:ext cx="5402119" cy="4524315"/>
          </a:xfrm>
          <a:prstGeom prst="rect">
            <a:avLst/>
          </a:prstGeom>
          <a:noFill/>
        </p:spPr>
        <p:txBody>
          <a:bodyPr wrap="square" rtlCol="0">
            <a:spAutoFit/>
          </a:bodyPr>
          <a:lstStyle/>
          <a:p>
            <a:r>
              <a:rPr lang="en-US" sz="1600" b="1" dirty="0"/>
              <a:t>5. Attendance during the Placement Drive:</a:t>
            </a:r>
          </a:p>
          <a:p>
            <a:pPr marL="285750" lvl="0" indent="-285750">
              <a:buFont typeface="Arial" panose="020B0604020202020204" pitchFamily="34" charset="0"/>
              <a:buChar char="•"/>
            </a:pPr>
            <a:r>
              <a:rPr lang="en-US" sz="1600" dirty="0"/>
              <a:t>It is mandatory to attend the schedule interview</a:t>
            </a:r>
            <a:endParaRPr lang="en-IN" sz="1600" dirty="0"/>
          </a:p>
          <a:p>
            <a:pPr marL="285750" indent="-285750">
              <a:buFont typeface="Arial" panose="020B0604020202020204" pitchFamily="34" charset="0"/>
              <a:buChar char="•"/>
            </a:pPr>
            <a:r>
              <a:rPr lang="en-US" sz="1600" dirty="0"/>
              <a:t>No show will lead to strict action</a:t>
            </a:r>
          </a:p>
          <a:p>
            <a:endParaRPr lang="en-US" sz="1600" dirty="0"/>
          </a:p>
          <a:p>
            <a:r>
              <a:rPr lang="en-US" sz="1600" b="1" dirty="0"/>
              <a:t>6. Dress Code and Grooming during the interview:</a:t>
            </a:r>
          </a:p>
          <a:p>
            <a:pPr marL="285750" indent="-285750">
              <a:buFont typeface="Arial" panose="020B0604020202020204" pitchFamily="34" charset="0"/>
              <a:buChar char="•"/>
            </a:pPr>
            <a:r>
              <a:rPr lang="en-US" sz="1600" b="1" dirty="0"/>
              <a:t>Girls &amp; Boys - </a:t>
            </a:r>
            <a:r>
              <a:rPr lang="en-US" sz="1600" dirty="0"/>
              <a:t>Smart Formals &amp; Shoes</a:t>
            </a:r>
          </a:p>
          <a:p>
            <a:pPr marL="285750" indent="-285750">
              <a:buFont typeface="Arial" panose="020B0604020202020204" pitchFamily="34" charset="0"/>
              <a:buChar char="•"/>
            </a:pPr>
            <a:endParaRPr lang="en-US" sz="1600" dirty="0"/>
          </a:p>
          <a:p>
            <a:pPr marL="342900" indent="-342900">
              <a:buAutoNum type="arabicPeriod" startAt="7"/>
            </a:pPr>
            <a:r>
              <a:rPr lang="en-US" sz="1600" b="1" dirty="0"/>
              <a:t>Coordination with Placement Department/ Center Heads:</a:t>
            </a:r>
          </a:p>
          <a:p>
            <a:pPr marL="285750" indent="-285750">
              <a:buFont typeface="Arial" panose="020B0604020202020204" pitchFamily="34" charset="0"/>
              <a:buChar char="•"/>
            </a:pPr>
            <a:r>
              <a:rPr lang="en-US" sz="1600" dirty="0"/>
              <a:t>Centers should always act as intermediaries between the Placement Department and the students </a:t>
            </a:r>
            <a:endParaRPr lang="en-US" sz="1600" b="1" dirty="0"/>
          </a:p>
          <a:p>
            <a:pPr marL="342900" indent="-342900">
              <a:buAutoNum type="arabicPeriod" startAt="7"/>
            </a:pPr>
            <a:endParaRPr lang="en-US" sz="1600" b="1" dirty="0"/>
          </a:p>
          <a:p>
            <a:r>
              <a:rPr lang="en-US" sz="1600" b="1" dirty="0"/>
              <a:t>8. Rules to be followed during the Interview Process:</a:t>
            </a:r>
            <a:endParaRPr lang="en-IN" sz="1600" dirty="0"/>
          </a:p>
          <a:p>
            <a:pPr marL="285750" indent="-285750">
              <a:buFont typeface="Arial" panose="020B0604020202020204" pitchFamily="34" charset="0"/>
              <a:buChar char="•"/>
            </a:pPr>
            <a:r>
              <a:rPr lang="en-US" sz="1600" dirty="0"/>
              <a:t>No salary negotiations with the company</a:t>
            </a:r>
            <a:endParaRPr lang="en-IN" sz="1600" dirty="0"/>
          </a:p>
          <a:p>
            <a:pPr marL="285750" indent="-285750">
              <a:buFont typeface="Arial" panose="020B0604020202020204" pitchFamily="34" charset="0"/>
              <a:buChar char="•"/>
            </a:pPr>
            <a:r>
              <a:rPr lang="en-US" sz="1600" dirty="0"/>
              <a:t>No lobbying with HR or company member</a:t>
            </a:r>
            <a:endParaRPr lang="en-IN" sz="1600" dirty="0"/>
          </a:p>
          <a:p>
            <a:pPr marL="285750" indent="-285750">
              <a:buFont typeface="Arial" panose="020B0604020202020204" pitchFamily="34" charset="0"/>
              <a:buChar char="•"/>
            </a:pPr>
            <a:r>
              <a:rPr lang="en-US" sz="1600" dirty="0"/>
              <a:t>No parent interaction with company HR for their ward’s</a:t>
            </a:r>
            <a:endParaRPr lang="en-IN" sz="1600" dirty="0"/>
          </a:p>
          <a:p>
            <a:pPr marL="285750" indent="-285750">
              <a:buFont typeface="Arial" panose="020B0604020202020204" pitchFamily="34" charset="0"/>
              <a:buChar char="•"/>
            </a:pPr>
            <a:r>
              <a:rPr lang="en-US" sz="1600" dirty="0"/>
              <a:t>Avoid Derogatory remarks on colleagues/Institute</a:t>
            </a:r>
            <a:endParaRPr lang="en-IN" sz="1600" dirty="0"/>
          </a:p>
          <a:p>
            <a:pPr marL="285750" indent="-285750">
              <a:buFont typeface="Arial" panose="020B0604020202020204" pitchFamily="34" charset="0"/>
              <a:buChar char="•"/>
            </a:pPr>
            <a:r>
              <a:rPr lang="en-US" sz="1600" dirty="0"/>
              <a:t>No placement assistance will be provided to those who deliberately underperform during the selection processes. </a:t>
            </a:r>
            <a:endParaRPr lang="en-IN" sz="1600" dirty="0"/>
          </a:p>
        </p:txBody>
      </p:sp>
      <p:sp>
        <p:nvSpPr>
          <p:cNvPr id="9" name="Rectangle 8"/>
          <p:cNvSpPr/>
          <p:nvPr/>
        </p:nvSpPr>
        <p:spPr>
          <a:xfrm>
            <a:off x="40740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0687497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3" grpId="0"/>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3841697" y="3240693"/>
            <a:ext cx="4486835" cy="1896084"/>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Question and answer</a:t>
            </a:r>
            <a:endParaRPr lang="en-IN" dirty="0"/>
          </a:p>
        </p:txBody>
      </p:sp>
      <p:sp>
        <p:nvSpPr>
          <p:cNvPr id="4" name="Rectangle 3"/>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0224" y="954010"/>
            <a:ext cx="1809633" cy="1809633"/>
          </a:xfrm>
          <a:prstGeom prst="rect">
            <a:avLst/>
          </a:prstGeom>
        </p:spPr>
      </p:pic>
    </p:spTree>
    <p:extLst>
      <p:ext uri="{BB962C8B-B14F-4D97-AF65-F5344CB8AC3E}">
        <p14:creationId xmlns:p14="http://schemas.microsoft.com/office/powerpoint/2010/main" val="4978246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1438836" y="1597958"/>
            <a:ext cx="9439834" cy="4375557"/>
          </a:xfrm>
          <a:prstGeom prst="rect">
            <a:avLst/>
          </a:prstGeom>
          <a:noFill/>
        </p:spPr>
        <p:txBody>
          <a:bodyPr wrap="square" rtlCol="0">
            <a:spAutoFit/>
          </a:bodyPr>
          <a:lstStyle/>
          <a:p>
            <a:pPr fontAlgn="base">
              <a:lnSpc>
                <a:spcPct val="150000"/>
              </a:lnSpc>
              <a:spcAft>
                <a:spcPts val="500"/>
              </a:spcAft>
            </a:pPr>
            <a:r>
              <a:rPr lang="en-US" dirty="0"/>
              <a:t>Pre-production is the planning phase of a film project and where the foundation is developed and refined. The more time you spend getting this part of the process correct, the more likely your film will be successful. Work performed in pre-production is used to create film content, but pre-production assets don’t go into the film.</a:t>
            </a:r>
          </a:p>
          <a:p>
            <a:pPr fontAlgn="base">
              <a:lnSpc>
                <a:spcPct val="150000"/>
              </a:lnSpc>
              <a:spcAft>
                <a:spcPts val="500"/>
              </a:spcAft>
            </a:pPr>
            <a:r>
              <a:rPr lang="en-US" dirty="0"/>
              <a:t>During pre-production, you take an idea or concept for a short film and develop it into a story. The story is transformed visually into a format where details and story flow can be refined. Finally, drawings are created to define the characters, environments, and overall look of the film.</a:t>
            </a:r>
          </a:p>
          <a:p>
            <a:pPr fontAlgn="base">
              <a:lnSpc>
                <a:spcPct val="150000"/>
              </a:lnSpc>
              <a:spcAft>
                <a:spcPts val="500"/>
              </a:spcAft>
            </a:pPr>
            <a:r>
              <a:rPr lang="en-US" dirty="0"/>
              <a:t>Pre-production is critical because it allows you to plan, add, remove, or change elements of your film so it works from the start. It creates a solid foundation for your project before you create any assets or begin production work.</a:t>
            </a:r>
          </a:p>
        </p:txBody>
      </p:sp>
      <p:sp>
        <p:nvSpPr>
          <p:cNvPr id="17"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PRE-PRODUCTION</a:t>
            </a:r>
          </a:p>
        </p:txBody>
      </p:sp>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751078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88147" y="979256"/>
            <a:ext cx="10144313" cy="5798062"/>
          </a:xfrm>
          <a:prstGeom prst="rect">
            <a:avLst/>
          </a:prstGeom>
          <a:noFill/>
        </p:spPr>
        <p:txBody>
          <a:bodyPr wrap="square" rtlCol="0">
            <a:spAutoFit/>
          </a:bodyPr>
          <a:lstStyle/>
          <a:p>
            <a:pPr>
              <a:lnSpc>
                <a:spcPct val="120000"/>
              </a:lnSpc>
              <a:spcAft>
                <a:spcPts val="500"/>
              </a:spcAft>
            </a:pPr>
            <a:r>
              <a:rPr lang="en-US" sz="1700" dirty="0"/>
              <a:t>Now that the storyboard has been approved the project enters the  production phase. It’s here that the actual work can start, based on the  guidelines established during preproduction. Some major parts are  layout, modeling, texturing, lighting, rigging and animation. Following is the process</a:t>
            </a:r>
          </a:p>
          <a:p>
            <a:pPr>
              <a:lnSpc>
                <a:spcPct val="120000"/>
              </a:lnSpc>
              <a:spcAft>
                <a:spcPts val="500"/>
              </a:spcAft>
            </a:pPr>
            <a:endParaRPr lang="en-US" sz="1700" dirty="0"/>
          </a:p>
          <a:p>
            <a:pPr marL="342900" indent="-342900">
              <a:lnSpc>
                <a:spcPct val="120000"/>
              </a:lnSpc>
              <a:spcAft>
                <a:spcPts val="500"/>
              </a:spcAft>
              <a:buFont typeface="+mj-lt"/>
              <a:buAutoNum type="arabicPeriod"/>
            </a:pPr>
            <a:r>
              <a:rPr lang="en-US" sz="1700" dirty="0"/>
              <a:t>Review and refine the script of your commercial or spot to match visuals to the story that what you want to tell.</a:t>
            </a:r>
          </a:p>
          <a:p>
            <a:pPr marL="342900" indent="-342900">
              <a:lnSpc>
                <a:spcPct val="120000"/>
              </a:lnSpc>
              <a:spcAft>
                <a:spcPts val="500"/>
              </a:spcAft>
              <a:buFont typeface="+mj-lt"/>
              <a:buAutoNum type="arabicPeriod"/>
            </a:pPr>
            <a:r>
              <a:rPr lang="en-US" sz="1700" dirty="0"/>
              <a:t>Take your drawing and create a 3D model of the character based on that 2D design.</a:t>
            </a:r>
          </a:p>
          <a:p>
            <a:pPr marL="342900" indent="-342900">
              <a:lnSpc>
                <a:spcPct val="120000"/>
              </a:lnSpc>
              <a:spcAft>
                <a:spcPts val="500"/>
              </a:spcAft>
              <a:buFont typeface="+mj-lt"/>
              <a:buAutoNum type="arabicPeriod"/>
            </a:pPr>
            <a:r>
              <a:rPr lang="en-US" sz="1700" dirty="0"/>
              <a:t>Rig the 3D character model, essentially creating a movable skeleton to drive the motion of the character.</a:t>
            </a:r>
          </a:p>
          <a:p>
            <a:pPr marL="342900" indent="-342900">
              <a:lnSpc>
                <a:spcPct val="120000"/>
              </a:lnSpc>
              <a:spcAft>
                <a:spcPts val="500"/>
              </a:spcAft>
              <a:buFont typeface="+mj-lt"/>
              <a:buAutoNum type="arabicPeriod"/>
            </a:pPr>
            <a:r>
              <a:rPr lang="en-US" sz="1700" dirty="0"/>
              <a:t>Create and review storyboard for the animation. Refine as needed.</a:t>
            </a:r>
          </a:p>
          <a:p>
            <a:pPr marL="342900" indent="-342900">
              <a:lnSpc>
                <a:spcPct val="120000"/>
              </a:lnSpc>
              <a:spcAft>
                <a:spcPts val="500"/>
              </a:spcAft>
              <a:buFont typeface="+mj-lt"/>
              <a:buAutoNum type="arabicPeriod"/>
            </a:pPr>
            <a:r>
              <a:rPr lang="en-US" sz="1700" dirty="0"/>
              <a:t>Record any dialog for the character or narration for the spot.</a:t>
            </a:r>
          </a:p>
          <a:p>
            <a:pPr marL="342900" indent="-342900">
              <a:lnSpc>
                <a:spcPct val="120000"/>
              </a:lnSpc>
              <a:spcAft>
                <a:spcPts val="500"/>
              </a:spcAft>
              <a:buFont typeface="+mj-lt"/>
              <a:buAutoNum type="arabicPeriod"/>
            </a:pPr>
            <a:r>
              <a:rPr lang="en-US" sz="1700" dirty="0"/>
              <a:t>Create an animatic video, either storyboard panels set to the audio or very rough 3D animation. Review and refine as needed.</a:t>
            </a:r>
          </a:p>
          <a:p>
            <a:pPr marL="342900" indent="-342900">
              <a:lnSpc>
                <a:spcPct val="120000"/>
              </a:lnSpc>
              <a:spcAft>
                <a:spcPts val="500"/>
              </a:spcAft>
              <a:buFont typeface="+mj-lt"/>
              <a:buAutoNum type="arabicPeriod"/>
            </a:pPr>
            <a:r>
              <a:rPr lang="en-US" sz="1700" dirty="0"/>
              <a:t>Create a rough animation of the character for review. This would be a low-quality image representation to make sure timing and posing and movement is correct.</a:t>
            </a:r>
          </a:p>
          <a:p>
            <a:pPr marL="342900" indent="-342900">
              <a:lnSpc>
                <a:spcPct val="120000"/>
              </a:lnSpc>
              <a:spcAft>
                <a:spcPts val="500"/>
              </a:spcAft>
              <a:buFont typeface="+mj-lt"/>
              <a:buAutoNum type="arabicPeriod"/>
            </a:pPr>
            <a:r>
              <a:rPr lang="en-US" sz="1700" dirty="0"/>
              <a:t>Refine animation based on reviews and feedback of the rough cut.</a:t>
            </a:r>
          </a:p>
          <a:p>
            <a:pPr marL="342900" indent="-342900">
              <a:lnSpc>
                <a:spcPct val="120000"/>
              </a:lnSpc>
              <a:spcAft>
                <a:spcPts val="500"/>
              </a:spcAft>
              <a:buFont typeface="+mj-lt"/>
              <a:buAutoNum type="arabicPeriod"/>
            </a:pPr>
            <a:r>
              <a:rPr lang="en-US" sz="1700" dirty="0"/>
              <a:t>High-quality rendering of the animation footage.</a:t>
            </a:r>
          </a:p>
          <a:p>
            <a:pPr marL="342900" indent="-342900">
              <a:lnSpc>
                <a:spcPct val="120000"/>
              </a:lnSpc>
              <a:spcAft>
                <a:spcPts val="500"/>
              </a:spcAft>
              <a:buFont typeface="+mj-lt"/>
              <a:buAutoNum type="arabicPeriod"/>
            </a:pPr>
            <a:r>
              <a:rPr lang="en-US" sz="1700" dirty="0"/>
              <a:t>Edit, composite, and grade animation footage, adding in special effects and titles.</a:t>
            </a:r>
          </a:p>
        </p:txBody>
      </p:sp>
      <p:sp>
        <p:nvSpPr>
          <p:cNvPr id="6"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PRODUCTION</a:t>
            </a:r>
          </a:p>
        </p:txBody>
      </p:sp>
      <p:sp>
        <p:nvSpPr>
          <p:cNvPr id="7" name="Rectangle 6"/>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54283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POST-PRODUCTION</a:t>
            </a:r>
          </a:p>
        </p:txBody>
      </p:sp>
      <p:sp>
        <p:nvSpPr>
          <p:cNvPr id="4" name="TextBox 3"/>
          <p:cNvSpPr txBox="1"/>
          <p:nvPr/>
        </p:nvSpPr>
        <p:spPr>
          <a:xfrm>
            <a:off x="1352923" y="1745738"/>
            <a:ext cx="9512302" cy="4024179"/>
          </a:xfrm>
          <a:prstGeom prst="rect">
            <a:avLst/>
          </a:prstGeom>
          <a:noFill/>
        </p:spPr>
        <p:txBody>
          <a:bodyPr wrap="square" rtlCol="0">
            <a:spAutoFit/>
          </a:bodyPr>
          <a:lstStyle/>
          <a:p>
            <a:pPr>
              <a:lnSpc>
                <a:spcPct val="150000"/>
              </a:lnSpc>
              <a:spcAft>
                <a:spcPts val="500"/>
              </a:spcAft>
            </a:pPr>
            <a:r>
              <a:rPr lang="en-US" dirty="0"/>
              <a:t>Post-production is the third and final step in film creation, and it refers to the tasks that must be completed or executed after the filming or shooting ends. These include the editing of raw footage to cut scenes together, inserting transitional effects, working with voice and sound actors and dubbing to name just a few of the many post-production tasks.</a:t>
            </a:r>
            <a:br>
              <a:rPr lang="en-US" dirty="0"/>
            </a:br>
            <a:r>
              <a:rPr lang="en-US" dirty="0"/>
              <a:t>Overall, however, the three main phases of post-production are </a:t>
            </a:r>
          </a:p>
          <a:p>
            <a:pPr marL="285750" indent="-285750">
              <a:lnSpc>
                <a:spcPct val="150000"/>
              </a:lnSpc>
              <a:spcAft>
                <a:spcPts val="500"/>
              </a:spcAft>
              <a:buFont typeface="Arial" panose="020B0604020202020204" pitchFamily="34" charset="0"/>
              <a:buChar char="•"/>
            </a:pPr>
            <a:r>
              <a:rPr lang="en-US" dirty="0"/>
              <a:t>Compositing</a:t>
            </a:r>
          </a:p>
          <a:p>
            <a:pPr marL="285750" indent="-285750">
              <a:lnSpc>
                <a:spcPct val="150000"/>
              </a:lnSpc>
              <a:spcAft>
                <a:spcPts val="500"/>
              </a:spcAft>
              <a:buFont typeface="Arial" panose="020B0604020202020204" pitchFamily="34" charset="0"/>
              <a:buChar char="•"/>
            </a:pPr>
            <a:r>
              <a:rPr lang="en-US" dirty="0"/>
              <a:t>Sound editing</a:t>
            </a:r>
          </a:p>
          <a:p>
            <a:pPr marL="285750" indent="-285750">
              <a:lnSpc>
                <a:spcPct val="150000"/>
              </a:lnSpc>
              <a:spcAft>
                <a:spcPts val="500"/>
              </a:spcAft>
              <a:buFont typeface="Arial" panose="020B0604020202020204" pitchFamily="34" charset="0"/>
              <a:buChar char="•"/>
            </a:pPr>
            <a:r>
              <a:rPr lang="en-US" dirty="0"/>
              <a:t>Video editing.</a:t>
            </a:r>
            <a:br>
              <a:rPr lang="en-US" dirty="0"/>
            </a:br>
            <a:endParaRPr lang="en-US" dirty="0"/>
          </a:p>
        </p:txBody>
      </p:sp>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244560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a:effectLst>
                  <a:outerShdw blurRad="38100" dist="38100" dir="2700000" algn="tl">
                    <a:srgbClr val="000000">
                      <a:alpha val="43137"/>
                    </a:srgbClr>
                  </a:outerShdw>
                </a:effectLst>
                <a:cs typeface="Arial Black"/>
              </a:rPr>
              <a:t>2D animation</a:t>
            </a:r>
            <a:endParaRPr lang="en-US" sz="3200" b="1" dirty="0">
              <a:effectLst>
                <a:outerShdw blurRad="38100" dist="38100" dir="2700000" algn="tl">
                  <a:srgbClr val="000000">
                    <a:alpha val="43137"/>
                  </a:srgbClr>
                </a:outerShdw>
              </a:effectLst>
              <a:cs typeface="Arial Black"/>
            </a:endParaRPr>
          </a:p>
        </p:txBody>
      </p:sp>
      <p:graphicFrame>
        <p:nvGraphicFramePr>
          <p:cNvPr id="4" name="Table 3"/>
          <p:cNvGraphicFramePr>
            <a:graphicFrameLocks noGrp="1"/>
          </p:cNvGraphicFramePr>
          <p:nvPr/>
        </p:nvGraphicFramePr>
        <p:xfrm>
          <a:off x="822961" y="1371599"/>
          <a:ext cx="10904582" cy="4820347"/>
        </p:xfrm>
        <a:graphic>
          <a:graphicData uri="http://schemas.openxmlformats.org/drawingml/2006/table">
            <a:tbl>
              <a:tblPr>
                <a:tableStyleId>{5C22544A-7EE6-4342-B048-85BDC9FD1C3A}</a:tableStyleId>
              </a:tblPr>
              <a:tblGrid>
                <a:gridCol w="1920239">
                  <a:extLst>
                    <a:ext uri="{9D8B030D-6E8A-4147-A177-3AD203B41FA5}">
                      <a16:colId xmlns:a16="http://schemas.microsoft.com/office/drawing/2014/main" val="20000"/>
                    </a:ext>
                  </a:extLst>
                </a:gridCol>
                <a:gridCol w="5588000">
                  <a:extLst>
                    <a:ext uri="{9D8B030D-6E8A-4147-A177-3AD203B41FA5}">
                      <a16:colId xmlns:a16="http://schemas.microsoft.com/office/drawing/2014/main" val="20001"/>
                    </a:ext>
                  </a:extLst>
                </a:gridCol>
                <a:gridCol w="3396343">
                  <a:extLst>
                    <a:ext uri="{9D8B030D-6E8A-4147-A177-3AD203B41FA5}">
                      <a16:colId xmlns:a16="http://schemas.microsoft.com/office/drawing/2014/main" val="20002"/>
                    </a:ext>
                  </a:extLst>
                </a:gridCol>
              </a:tblGrid>
              <a:tr h="457201">
                <a:tc>
                  <a:txBody>
                    <a:bodyPr/>
                    <a:lstStyle/>
                    <a:p>
                      <a:pPr algn="ctr" fontAlgn="ctr"/>
                      <a:r>
                        <a:rPr lang="en-IN" sz="1400" b="1" u="none" strike="noStrike" dirty="0">
                          <a:effectLst/>
                        </a:rPr>
                        <a:t>2D Topics</a:t>
                      </a:r>
                      <a:endParaRPr lang="en-IN" sz="1400" b="1" i="0" u="none" strike="noStrike" dirty="0">
                        <a:solidFill>
                          <a:srgbClr val="000000"/>
                        </a:solidFill>
                        <a:effectLst/>
                        <a:latin typeface="Calibri" panose="020F0502020204030204" pitchFamily="34" charset="0"/>
                      </a:endParaRPr>
                    </a:p>
                  </a:txBody>
                  <a:tcPr marL="3567" marR="3567" marT="3567"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3567" marR="3567" marT="3567"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3567" marR="3567" marT="3567" marB="0" anchor="ctr"/>
                </a:tc>
                <a:extLst>
                  <a:ext uri="{0D108BD9-81ED-4DB2-BD59-A6C34878D82A}">
                    <a16:rowId xmlns:a16="http://schemas.microsoft.com/office/drawing/2014/main" val="10000"/>
                  </a:ext>
                </a:extLst>
              </a:tr>
              <a:tr h="725850">
                <a:tc>
                  <a:txBody>
                    <a:bodyPr/>
                    <a:lstStyle/>
                    <a:p>
                      <a:pPr algn="l" fontAlgn="ctr"/>
                      <a:r>
                        <a:rPr lang="en-IN" sz="1400" b="1" u="none" strike="noStrike" dirty="0">
                          <a:effectLst/>
                        </a:rPr>
                        <a:t>Animation Introduction</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dirty="0">
                          <a:effectLst/>
                        </a:rPr>
                        <a:t>The technique of photographing successive drawings or positions of models or puppets to create an illusion of movement when the film is shown as a sequence.</a:t>
                      </a:r>
                      <a:endParaRPr lang="en-US" sz="1400" b="0"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2"/>
                        </a:rPr>
                        <a:t>https://www.youtube.com/watch?v=NZbrdCAsYqU</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1"/>
                  </a:ext>
                </a:extLst>
              </a:tr>
              <a:tr h="485241">
                <a:tc>
                  <a:txBody>
                    <a:bodyPr/>
                    <a:lstStyle/>
                    <a:p>
                      <a:pPr algn="l" fontAlgn="ctr"/>
                      <a:r>
                        <a:rPr lang="en-IN" sz="1400" b="1" u="none" strike="noStrike" dirty="0">
                          <a:effectLst/>
                        </a:rPr>
                        <a:t>Sketching</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a:effectLst/>
                        </a:rPr>
                        <a:t>A sketch is a rapidly executed freehand drawing that is not usually intended as a finished work.</a:t>
                      </a:r>
                      <a:endParaRPr lang="en-US" sz="1400" b="0" i="0" u="none" strike="noStrike">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3"/>
                        </a:rPr>
                        <a:t>https://www.youtube.com/watch?v=CqeuQF1qpvQ</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2"/>
                  </a:ext>
                </a:extLst>
              </a:tr>
              <a:tr h="485241">
                <a:tc>
                  <a:txBody>
                    <a:bodyPr/>
                    <a:lstStyle/>
                    <a:p>
                      <a:pPr algn="l" fontAlgn="ctr"/>
                      <a:r>
                        <a:rPr lang="en-IN" sz="1400" b="1" u="none" strike="noStrike" dirty="0">
                          <a:effectLst/>
                        </a:rPr>
                        <a:t>Human Figure Study</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a:effectLst/>
                        </a:rPr>
                        <a:t>A figure drawing is a drawing of the human form in any of its various shapes and postures using any of the drawing media. </a:t>
                      </a:r>
                      <a:endParaRPr lang="en-US" sz="1400" b="0" i="0" u="none" strike="noStrike">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4"/>
                        </a:rPr>
                        <a:t>https://www.youtube.com/watch?v=GzaJS-udeDk</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3"/>
                  </a:ext>
                </a:extLst>
              </a:tr>
              <a:tr h="485241">
                <a:tc>
                  <a:txBody>
                    <a:bodyPr/>
                    <a:lstStyle/>
                    <a:p>
                      <a:pPr algn="l" fontAlgn="ctr"/>
                      <a:r>
                        <a:rPr lang="en-IN" sz="1400" b="1" u="none" strike="noStrike" dirty="0">
                          <a:effectLst/>
                        </a:rPr>
                        <a:t>Animal Study</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dirty="0">
                          <a:effectLst/>
                        </a:rPr>
                        <a:t>A figure study is a drawing or painting of the animal body made in preparation for a more composed or finished work.</a:t>
                      </a:r>
                      <a:endParaRPr lang="en-US" sz="1400" b="0"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5"/>
                        </a:rPr>
                        <a:t>https://www.youtube.com/watch?v=7e5cWMA6kbw</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4"/>
                  </a:ext>
                </a:extLst>
              </a:tr>
              <a:tr h="485241">
                <a:tc>
                  <a:txBody>
                    <a:bodyPr/>
                    <a:lstStyle/>
                    <a:p>
                      <a:pPr algn="l" fontAlgn="ctr"/>
                      <a:r>
                        <a:rPr lang="en-IN" sz="1400" b="1" u="none" strike="noStrike" dirty="0">
                          <a:effectLst/>
                        </a:rPr>
                        <a:t>Perspective Study</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dirty="0">
                          <a:effectLst/>
                        </a:rPr>
                        <a:t>Perspective in the graphic arts is an approximate representation, generally on a flat surface (such as paper), of an image as it is seen by the eye. </a:t>
                      </a:r>
                      <a:endParaRPr lang="en-US" sz="1400" b="0"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6"/>
                        </a:rPr>
                        <a:t>https://www.youtube.com/watch?v=_l1NueQGOqQ</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5"/>
                  </a:ext>
                </a:extLst>
              </a:tr>
              <a:tr h="485241">
                <a:tc>
                  <a:txBody>
                    <a:bodyPr/>
                    <a:lstStyle/>
                    <a:p>
                      <a:pPr algn="l" fontAlgn="ctr"/>
                      <a:r>
                        <a:rPr lang="en-IN" sz="1400" b="1" u="none" strike="noStrike" dirty="0">
                          <a:effectLst/>
                        </a:rPr>
                        <a:t>Colour Theory</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a:effectLst/>
                        </a:rPr>
                        <a:t>In the visual arts, colour theory is a body of practical guidance to color mixing and the visual effects of a specific color combination. </a:t>
                      </a:r>
                      <a:endParaRPr lang="en-US" sz="1400" b="0" i="0" u="none" strike="noStrike">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7"/>
                        </a:rPr>
                        <a:t>https://www.youtube.com/watch?v=L1CK9bE3H_s</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6"/>
                  </a:ext>
                </a:extLst>
              </a:tr>
              <a:tr h="725850">
                <a:tc>
                  <a:txBody>
                    <a:bodyPr/>
                    <a:lstStyle/>
                    <a:p>
                      <a:pPr algn="l" fontAlgn="ctr"/>
                      <a:r>
                        <a:rPr lang="en-IN" sz="1400" b="1" u="none" strike="noStrike" dirty="0">
                          <a:effectLst/>
                        </a:rPr>
                        <a:t>Story</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a:effectLst/>
                        </a:rPr>
                        <a:t>A story is a depiction of a journey. In a story we follow a character or a series of characters on a journey as they pursue something up against certain obstacles. </a:t>
                      </a:r>
                      <a:endParaRPr lang="en-US" sz="1400" b="0" i="0" u="none" strike="noStrike">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8"/>
                        </a:rPr>
                        <a:t>https://www.youtube.com/watch?v=W0HEqI3pJIM</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7"/>
                  </a:ext>
                </a:extLst>
              </a:tr>
              <a:tr h="485241">
                <a:tc>
                  <a:txBody>
                    <a:bodyPr/>
                    <a:lstStyle/>
                    <a:p>
                      <a:pPr algn="l" fontAlgn="ctr"/>
                      <a:r>
                        <a:rPr lang="en-IN" sz="1400" b="1" u="none" strike="noStrike" dirty="0">
                          <a:effectLst/>
                        </a:rPr>
                        <a:t>Layout Design</a:t>
                      </a:r>
                      <a:endParaRPr lang="en-IN" sz="1400" b="1" i="0" u="none" strike="noStrike" dirty="0">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US" sz="1400" u="none" strike="noStrike">
                          <a:effectLst/>
                        </a:rPr>
                        <a:t>In traditional animation, a background layout is the line drawing of the background for a scene.</a:t>
                      </a:r>
                      <a:endParaRPr lang="en-US" sz="1400" b="0" i="0" u="none" strike="noStrike">
                        <a:solidFill>
                          <a:srgbClr val="000000"/>
                        </a:solidFill>
                        <a:effectLst/>
                        <a:latin typeface="Calibri" panose="020F0502020204030204" pitchFamily="34" charset="0"/>
                      </a:endParaRPr>
                    </a:p>
                  </a:txBody>
                  <a:tcPr marL="3567" marR="3567" marT="3567" marB="0" anchor="ctr">
                    <a:noFill/>
                  </a:tcPr>
                </a:tc>
                <a:tc>
                  <a:txBody>
                    <a:bodyPr/>
                    <a:lstStyle/>
                    <a:p>
                      <a:pPr algn="l" fontAlgn="ctr"/>
                      <a:r>
                        <a:rPr lang="en-IN" sz="1200" u="none" strike="noStrike" dirty="0">
                          <a:effectLst/>
                          <a:hlinkClick r:id="rId9"/>
                        </a:rPr>
                        <a:t>https://www.youtube.com/watch?v=3tqedKuKDxw</a:t>
                      </a:r>
                      <a:r>
                        <a:rPr lang="en-IN" sz="1200" u="none" strike="noStrike" dirty="0">
                          <a:effectLst/>
                        </a:rPr>
                        <a:t> </a:t>
                      </a:r>
                      <a:endParaRPr lang="en-IN" sz="1200" b="0" i="0" u="none" strike="noStrike" dirty="0">
                        <a:solidFill>
                          <a:srgbClr val="000000"/>
                        </a:solidFill>
                        <a:effectLst/>
                        <a:latin typeface="Calibri" panose="020F0502020204030204" pitchFamily="34" charset="0"/>
                      </a:endParaRPr>
                    </a:p>
                  </a:txBody>
                  <a:tcPr marL="3567" marR="3567" marT="3567" marB="0" anchor="ctr">
                    <a:noFill/>
                  </a:tcPr>
                </a:tc>
                <a:extLst>
                  <a:ext uri="{0D108BD9-81ED-4DB2-BD59-A6C34878D82A}">
                    <a16:rowId xmlns:a16="http://schemas.microsoft.com/office/drawing/2014/main" val="10008"/>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2141726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2D animation</a:t>
            </a:r>
          </a:p>
        </p:txBody>
      </p:sp>
      <p:graphicFrame>
        <p:nvGraphicFramePr>
          <p:cNvPr id="4" name="Table 3"/>
          <p:cNvGraphicFramePr>
            <a:graphicFrameLocks noGrp="1"/>
          </p:cNvGraphicFramePr>
          <p:nvPr>
            <p:extLst>
              <p:ext uri="{D42A27DB-BD31-4B8C-83A1-F6EECF244321}">
                <p14:modId xmlns:p14="http://schemas.microsoft.com/office/powerpoint/2010/main" val="1691847669"/>
              </p:ext>
            </p:extLst>
          </p:nvPr>
        </p:nvGraphicFramePr>
        <p:xfrm>
          <a:off x="1035424" y="1439116"/>
          <a:ext cx="10421469" cy="4965620"/>
        </p:xfrm>
        <a:graphic>
          <a:graphicData uri="http://schemas.openxmlformats.org/drawingml/2006/table">
            <a:tbl>
              <a:tblPr>
                <a:tableStyleId>{5C22544A-7EE6-4342-B048-85BDC9FD1C3A}</a:tableStyleId>
              </a:tblPr>
              <a:tblGrid>
                <a:gridCol w="1870580">
                  <a:extLst>
                    <a:ext uri="{9D8B030D-6E8A-4147-A177-3AD203B41FA5}">
                      <a16:colId xmlns:a16="http://schemas.microsoft.com/office/drawing/2014/main" val="20000"/>
                    </a:ext>
                  </a:extLst>
                </a:gridCol>
                <a:gridCol w="5377384">
                  <a:extLst>
                    <a:ext uri="{9D8B030D-6E8A-4147-A177-3AD203B41FA5}">
                      <a16:colId xmlns:a16="http://schemas.microsoft.com/office/drawing/2014/main" val="20001"/>
                    </a:ext>
                  </a:extLst>
                </a:gridCol>
                <a:gridCol w="3173505">
                  <a:extLst>
                    <a:ext uri="{9D8B030D-6E8A-4147-A177-3AD203B41FA5}">
                      <a16:colId xmlns:a16="http://schemas.microsoft.com/office/drawing/2014/main" val="20002"/>
                    </a:ext>
                  </a:extLst>
                </a:gridCol>
              </a:tblGrid>
              <a:tr h="430025">
                <a:tc>
                  <a:txBody>
                    <a:bodyPr/>
                    <a:lstStyle/>
                    <a:p>
                      <a:pPr algn="ctr" rtl="0" fontAlgn="ctr"/>
                      <a:r>
                        <a:rPr lang="en-IN" sz="1400" b="1" u="none" strike="noStrike" dirty="0">
                          <a:effectLst/>
                        </a:rPr>
                        <a:t>2D Topics</a:t>
                      </a:r>
                      <a:endParaRPr lang="en-IN" sz="1400" b="1" i="0" u="none" strike="noStrike" dirty="0">
                        <a:solidFill>
                          <a:srgbClr val="000000"/>
                        </a:solidFill>
                        <a:effectLst/>
                        <a:latin typeface="Tw Cen MT" panose="020B0602020104020603" pitchFamily="34" charset="0"/>
                      </a:endParaRPr>
                    </a:p>
                  </a:txBody>
                  <a:tcPr marL="6115" marR="6115" marT="6115" marB="0" anchor="ctr"/>
                </a:tc>
                <a:tc>
                  <a:txBody>
                    <a:bodyPr/>
                    <a:lstStyle/>
                    <a:p>
                      <a:pPr algn="ctr" rtl="0" fontAlgn="ctr"/>
                      <a:r>
                        <a:rPr lang="en-IN" sz="1400" b="1" u="none" strike="noStrike" dirty="0">
                          <a:effectLst/>
                        </a:rPr>
                        <a:t>Descriptions</a:t>
                      </a:r>
                      <a:endParaRPr lang="en-IN" sz="1400" b="1" i="0" u="none" strike="noStrike" dirty="0">
                        <a:solidFill>
                          <a:srgbClr val="000000"/>
                        </a:solidFill>
                        <a:effectLst/>
                        <a:latin typeface="Tw Cen MT" panose="020B0602020104020603" pitchFamily="34" charset="0"/>
                      </a:endParaRPr>
                    </a:p>
                  </a:txBody>
                  <a:tcPr marL="6115" marR="6115" marT="6115" marB="0" anchor="ctr"/>
                </a:tc>
                <a:tc>
                  <a:txBody>
                    <a:bodyPr/>
                    <a:lstStyle/>
                    <a:p>
                      <a:pPr algn="ctr" rtl="0" fontAlgn="ctr"/>
                      <a:r>
                        <a:rPr lang="en-IN" sz="1400" b="1" u="none" strike="noStrike" dirty="0">
                          <a:effectLst/>
                        </a:rPr>
                        <a:t>YouTube Links</a:t>
                      </a:r>
                      <a:endParaRPr lang="en-IN" sz="1400" b="1" i="0" u="none" strike="noStrike" dirty="0">
                        <a:solidFill>
                          <a:srgbClr val="000000"/>
                        </a:solidFill>
                        <a:effectLst/>
                        <a:latin typeface="Tw Cen MT" panose="020B0602020104020603" pitchFamily="34" charset="0"/>
                      </a:endParaRPr>
                    </a:p>
                  </a:txBody>
                  <a:tcPr marL="6115" marR="6115" marT="6115" marB="0" anchor="ctr"/>
                </a:tc>
                <a:extLst>
                  <a:ext uri="{0D108BD9-81ED-4DB2-BD59-A6C34878D82A}">
                    <a16:rowId xmlns:a16="http://schemas.microsoft.com/office/drawing/2014/main" val="10000"/>
                  </a:ext>
                </a:extLst>
              </a:tr>
              <a:tr h="311850">
                <a:tc>
                  <a:txBody>
                    <a:bodyPr/>
                    <a:lstStyle/>
                    <a:p>
                      <a:pPr algn="l" rtl="0" fontAlgn="ctr"/>
                      <a:r>
                        <a:rPr lang="en-IN" sz="1400" b="1" u="none" strike="noStrike" dirty="0">
                          <a:effectLst/>
                        </a:rPr>
                        <a:t>Character Design</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a:effectLst/>
                        </a:rPr>
                        <a:t>Character design may refer to: Characterization, the process of conveying information about characters</a:t>
                      </a:r>
                      <a:endParaRPr lang="en-US" sz="1400" b="0" i="0" u="none" strike="noStrike">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2"/>
                        </a:rPr>
                        <a:t>https://www.youtube.com/watch?v=51YeZCqbpHg</a:t>
                      </a:r>
                      <a:r>
                        <a:rPr lang="en-IN" sz="1200" u="none" strike="noStrike" baseline="0"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1"/>
                  </a:ext>
                </a:extLst>
              </a:tr>
              <a:tr h="464718">
                <a:tc>
                  <a:txBody>
                    <a:bodyPr/>
                    <a:lstStyle/>
                    <a:p>
                      <a:pPr algn="l" rtl="0" fontAlgn="ctr"/>
                      <a:r>
                        <a:rPr lang="en-IN" sz="1400" b="1" u="none" strike="noStrike" dirty="0">
                          <a:effectLst/>
                        </a:rPr>
                        <a:t>Digital Illustration </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a:effectLst/>
                        </a:rPr>
                        <a:t>Digital illustration is the use of digital tools to produce images under the direct manipulation of the artist, usually through a pointing device such as a tablet or a mouse.</a:t>
                      </a:r>
                      <a:endParaRPr lang="en-US" sz="1400" b="0" i="0" u="none" strike="noStrike">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3"/>
                        </a:rPr>
                        <a:t>https://www.youtube.com/watch?v=B3ZeW76sezY</a:t>
                      </a:r>
                      <a:r>
                        <a:rPr lang="en-IN" sz="1200" u="none" strike="noStrike" baseline="0"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2"/>
                  </a:ext>
                </a:extLst>
              </a:tr>
              <a:tr h="311850">
                <a:tc>
                  <a:txBody>
                    <a:bodyPr/>
                    <a:lstStyle/>
                    <a:p>
                      <a:pPr algn="l" rtl="0" fontAlgn="ctr"/>
                      <a:r>
                        <a:rPr lang="en-IN" sz="1400" b="1" u="none" strike="noStrike" dirty="0">
                          <a:effectLst/>
                        </a:rPr>
                        <a:t>Storyboard</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a:effectLst/>
                        </a:rPr>
                        <a:t>A sequence of drawings, typically with some directions and dialogue, representing the shots planned for a film or television production.</a:t>
                      </a:r>
                      <a:endParaRPr lang="en-US" sz="1400" b="0" i="0" u="none" strike="noStrike">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4"/>
                        </a:rPr>
                        <a:t>https://www.youtube.com/watch?v=bMX65SveVuI</a:t>
                      </a:r>
                      <a:r>
                        <a:rPr lang="en-IN" sz="1200" u="none" strike="noStrike"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3"/>
                  </a:ext>
                </a:extLst>
              </a:tr>
              <a:tr h="311850">
                <a:tc>
                  <a:txBody>
                    <a:bodyPr/>
                    <a:lstStyle/>
                    <a:p>
                      <a:pPr algn="l" rtl="0" fontAlgn="ctr"/>
                      <a:r>
                        <a:rPr lang="en-IN" sz="1400" b="1" u="none" strike="noStrike" dirty="0">
                          <a:effectLst/>
                        </a:rPr>
                        <a:t>Computer Graphics - BG Paint</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Digitally painted ground or parts of a scene, situated in the rear of any animated character.</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5"/>
                        </a:rPr>
                        <a:t>https://www.youtube.com/watch?v=bkX8OZ-_QUM</a:t>
                      </a:r>
                      <a:r>
                        <a:rPr lang="en-IN" sz="1200" u="none" strike="noStrike" baseline="0" dirty="0">
                          <a:effectLst/>
                        </a:rPr>
                        <a:t> </a:t>
                      </a:r>
                      <a:r>
                        <a:rPr lang="en-IN" sz="1200" u="none" strike="noStrike"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4"/>
                  </a:ext>
                </a:extLst>
              </a:tr>
              <a:tr h="311850">
                <a:tc>
                  <a:txBody>
                    <a:bodyPr/>
                    <a:lstStyle/>
                    <a:p>
                      <a:pPr algn="l" rtl="0" fontAlgn="ctr"/>
                      <a:r>
                        <a:rPr lang="en-IN" sz="1400" b="1" u="none" strike="noStrike" dirty="0">
                          <a:effectLst/>
                        </a:rPr>
                        <a:t>Animatic</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a preliminary version of a film, produced by shooting successive sections of a storyboard and adding a soundtrack.</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fontAlgn="b"/>
                      <a:r>
                        <a:rPr lang="en-IN" sz="1200" u="sng" strike="noStrike" dirty="0">
                          <a:effectLst/>
                          <a:hlinkClick r:id="rId6"/>
                        </a:rPr>
                        <a:t>https://www.youtube.com/watch?v=3sE5ox9kkUg</a:t>
                      </a:r>
                      <a:endParaRPr lang="en-IN" sz="1200" b="0" i="0" u="sng" strike="noStrike" dirty="0">
                        <a:solidFill>
                          <a:srgbClr val="0563C1"/>
                        </a:solidFill>
                        <a:effectLst/>
                        <a:latin typeface="Calibri" panose="020F0502020204030204" pitchFamily="34" charset="0"/>
                      </a:endParaRPr>
                    </a:p>
                  </a:txBody>
                  <a:tcPr marL="6115" marR="6115" marT="6115" marB="0" anchor="b">
                    <a:noFill/>
                  </a:tcPr>
                </a:tc>
                <a:extLst>
                  <a:ext uri="{0D108BD9-81ED-4DB2-BD59-A6C34878D82A}">
                    <a16:rowId xmlns:a16="http://schemas.microsoft.com/office/drawing/2014/main" val="10005"/>
                  </a:ext>
                </a:extLst>
              </a:tr>
              <a:tr h="311850">
                <a:tc>
                  <a:txBody>
                    <a:bodyPr/>
                    <a:lstStyle/>
                    <a:p>
                      <a:pPr algn="l" rtl="0" fontAlgn="ctr"/>
                      <a:r>
                        <a:rPr lang="en-IN" sz="1400" b="1" u="none" strike="noStrike" dirty="0">
                          <a:effectLst/>
                        </a:rPr>
                        <a:t>Digital 2D Animation </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2D animation creates movement in a two-dimensional artistic space. Work in the field of 2D animation requires both creativity and technological skills.</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7"/>
                        </a:rPr>
                        <a:t>https://www.youtube.com/watch?v=R02q52zrEBs</a:t>
                      </a:r>
                      <a:r>
                        <a:rPr lang="en-IN" sz="1200" u="none" strike="noStrike" baseline="0"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6"/>
                  </a:ext>
                </a:extLst>
              </a:tr>
              <a:tr h="617586">
                <a:tc>
                  <a:txBody>
                    <a:bodyPr/>
                    <a:lstStyle/>
                    <a:p>
                      <a:pPr algn="l" rtl="0" fontAlgn="ctr"/>
                      <a:r>
                        <a:rPr lang="en-IN" sz="1400" b="1" u="none" strike="noStrike" dirty="0">
                          <a:effectLst/>
                        </a:rPr>
                        <a:t>Stopmotion</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Stop Motion Animation is a technique used in animation to bring static objects to life on screen. This is done by moving the object in increments while filming a frame per increment. When all the frames are played in sequence it shows movement. </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sng" strike="noStrike" dirty="0">
                          <a:effectLst/>
                          <a:hlinkClick r:id="rId8"/>
                        </a:rPr>
                        <a:t>https://www.youtube.com/watch?v=wVjMFU11hVA</a:t>
                      </a:r>
                      <a:endParaRPr lang="en-IN" sz="1200" b="0" i="0" u="sng" strike="noStrike" dirty="0">
                        <a:solidFill>
                          <a:srgbClr val="0563C1"/>
                        </a:solidFill>
                        <a:effectLst/>
                        <a:latin typeface="Calibri" panose="020F0502020204030204" pitchFamily="34" charset="0"/>
                      </a:endParaRPr>
                    </a:p>
                  </a:txBody>
                  <a:tcPr marL="6115" marR="6115" marT="6115" marB="0" anchor="ctr">
                    <a:noFill/>
                  </a:tcPr>
                </a:tc>
                <a:extLst>
                  <a:ext uri="{0D108BD9-81ED-4DB2-BD59-A6C34878D82A}">
                    <a16:rowId xmlns:a16="http://schemas.microsoft.com/office/drawing/2014/main" val="10007"/>
                  </a:ext>
                </a:extLst>
              </a:tr>
              <a:tr h="311850">
                <a:tc>
                  <a:txBody>
                    <a:bodyPr/>
                    <a:lstStyle/>
                    <a:p>
                      <a:pPr algn="l" rtl="0" fontAlgn="ctr"/>
                      <a:r>
                        <a:rPr lang="en-IN" sz="1400" b="1" u="none" strike="noStrike" dirty="0">
                          <a:effectLst/>
                        </a:rPr>
                        <a:t>Audio Editing</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Audio editing is the process of manipulating audio to alter length, speed, and volume or to create additional versions such as loops. </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9"/>
                        </a:rPr>
                        <a:t>https://www.youtube.com/watch?v=fknmkG0mPzw</a:t>
                      </a:r>
                      <a:r>
                        <a:rPr lang="en-IN" sz="1200" u="none" strike="noStrike" baseline="0"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8"/>
                  </a:ext>
                </a:extLst>
              </a:tr>
              <a:tr h="311850">
                <a:tc>
                  <a:txBody>
                    <a:bodyPr/>
                    <a:lstStyle/>
                    <a:p>
                      <a:pPr algn="l" rtl="0" fontAlgn="ctr"/>
                      <a:r>
                        <a:rPr lang="en-IN" sz="1400" b="1" u="none" strike="noStrike" dirty="0">
                          <a:effectLst/>
                        </a:rPr>
                        <a:t>Video Editing</a:t>
                      </a:r>
                      <a:endParaRPr lang="en-IN" sz="1400" b="1"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US" sz="1400" u="none" strike="noStrike" dirty="0">
                          <a:effectLst/>
                        </a:rPr>
                        <a:t>Video editing is the process of manipulating and rearranging video shots to create a new work. It involves titling, colour correction, sound mixing, etc.</a:t>
                      </a:r>
                      <a:endParaRPr lang="en-US" sz="1400" b="0" i="0" u="none" strike="noStrike" dirty="0">
                        <a:solidFill>
                          <a:srgbClr val="000000"/>
                        </a:solidFill>
                        <a:effectLst/>
                        <a:latin typeface="Tw Cen MT" panose="020B0602020104020603" pitchFamily="34" charset="0"/>
                      </a:endParaRPr>
                    </a:p>
                  </a:txBody>
                  <a:tcPr marL="6115" marR="6115" marT="6115" marB="0" anchor="ctr">
                    <a:noFill/>
                  </a:tcPr>
                </a:tc>
                <a:tc>
                  <a:txBody>
                    <a:bodyPr/>
                    <a:lstStyle/>
                    <a:p>
                      <a:pPr algn="l" rtl="0" fontAlgn="ctr"/>
                      <a:r>
                        <a:rPr lang="en-IN" sz="1200" u="none" strike="noStrike" dirty="0">
                          <a:effectLst/>
                          <a:hlinkClick r:id="rId10"/>
                        </a:rPr>
                        <a:t>https://www.youtube.com/watch?v=d3V3XN3wrqA</a:t>
                      </a:r>
                      <a:r>
                        <a:rPr lang="en-IN" sz="1200" u="none" strike="noStrike" baseline="0" dirty="0">
                          <a:effectLst/>
                        </a:rPr>
                        <a:t> </a:t>
                      </a:r>
                      <a:endParaRPr lang="en-IN" sz="1200" b="0" i="0" u="none" strike="noStrike" dirty="0">
                        <a:solidFill>
                          <a:srgbClr val="000000"/>
                        </a:solidFill>
                        <a:effectLst/>
                        <a:latin typeface="Tw Cen MT" panose="020B0602020104020603" pitchFamily="34" charset="0"/>
                      </a:endParaRPr>
                    </a:p>
                  </a:txBody>
                  <a:tcPr marL="6115" marR="6115" marT="6115" marB="0" anchor="ctr">
                    <a:noFill/>
                  </a:tcPr>
                </a:tc>
                <a:extLst>
                  <a:ext uri="{0D108BD9-81ED-4DB2-BD59-A6C34878D82A}">
                    <a16:rowId xmlns:a16="http://schemas.microsoft.com/office/drawing/2014/main" val="10009"/>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26671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1232246"/>
              </p:ext>
            </p:extLst>
          </p:nvPr>
        </p:nvGraphicFramePr>
        <p:xfrm>
          <a:off x="2518121" y="2039560"/>
          <a:ext cx="6473479" cy="2713979"/>
        </p:xfrm>
        <a:graphic>
          <a:graphicData uri="http://schemas.openxmlformats.org/drawingml/2006/table">
            <a:tbl>
              <a:tblPr>
                <a:tableStyleId>{5C22544A-7EE6-4342-B048-85BDC9FD1C3A}</a:tableStyleId>
              </a:tblPr>
              <a:tblGrid>
                <a:gridCol w="1693143">
                  <a:extLst>
                    <a:ext uri="{9D8B030D-6E8A-4147-A177-3AD203B41FA5}">
                      <a16:colId xmlns:a16="http://schemas.microsoft.com/office/drawing/2014/main" val="20000"/>
                    </a:ext>
                  </a:extLst>
                </a:gridCol>
                <a:gridCol w="4780336">
                  <a:extLst>
                    <a:ext uri="{9D8B030D-6E8A-4147-A177-3AD203B41FA5}">
                      <a16:colId xmlns:a16="http://schemas.microsoft.com/office/drawing/2014/main" val="20001"/>
                    </a:ext>
                  </a:extLst>
                </a:gridCol>
              </a:tblGrid>
              <a:tr h="533090">
                <a:tc>
                  <a:txBody>
                    <a:bodyPr/>
                    <a:lstStyle/>
                    <a:p>
                      <a:pPr algn="l" fontAlgn="ctr"/>
                      <a:r>
                        <a:rPr lang="en-IN" sz="1600" u="none" strike="noStrike" dirty="0">
                          <a:effectLst/>
                        </a:rPr>
                        <a:t>Adobe Photoshop</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2"/>
                        </a:rPr>
                        <a:t>https://www.youtube.com/watch?v=VseIS2-YAi0</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0"/>
                  </a:ext>
                </a:extLst>
              </a:tr>
              <a:tr h="533090">
                <a:tc>
                  <a:txBody>
                    <a:bodyPr/>
                    <a:lstStyle/>
                    <a:p>
                      <a:pPr algn="l" fontAlgn="ctr"/>
                      <a:r>
                        <a:rPr lang="en-IN" sz="1600" u="none" strike="noStrike" dirty="0">
                          <a:effectLst/>
                        </a:rPr>
                        <a:t>Adobe Illustrator</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3"/>
                        </a:rPr>
                        <a:t>https://www.youtube.com/watch?v=yCyE91-D-KI</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1"/>
                  </a:ext>
                </a:extLst>
              </a:tr>
              <a:tr h="533090">
                <a:tc>
                  <a:txBody>
                    <a:bodyPr/>
                    <a:lstStyle/>
                    <a:p>
                      <a:pPr algn="l" fontAlgn="ctr"/>
                      <a:r>
                        <a:rPr lang="en-IN" sz="1600" u="none" strike="noStrike" dirty="0">
                          <a:effectLst/>
                        </a:rPr>
                        <a:t>Adobe Animate</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4"/>
                        </a:rPr>
                        <a:t>https://www.youtube.com/watch?v=txCssT1iRL4</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2"/>
                  </a:ext>
                </a:extLst>
              </a:tr>
              <a:tr h="486248">
                <a:tc>
                  <a:txBody>
                    <a:bodyPr/>
                    <a:lstStyle/>
                    <a:p>
                      <a:pPr algn="l" fontAlgn="ctr"/>
                      <a:r>
                        <a:rPr lang="en-IN" sz="1600" u="none" strike="noStrike" dirty="0">
                          <a:effectLst/>
                        </a:rPr>
                        <a:t>Adobe Premiere</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5"/>
                        </a:rPr>
                        <a:t>https://www.youtube.com/watch?v=UbAjaCfs6W8</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3"/>
                  </a:ext>
                </a:extLst>
              </a:tr>
              <a:tr h="628461">
                <a:tc>
                  <a:txBody>
                    <a:bodyPr/>
                    <a:lstStyle/>
                    <a:p>
                      <a:pPr algn="l" fontAlgn="ctr"/>
                      <a:r>
                        <a:rPr lang="en-IN" sz="1600" u="none" strike="noStrike" dirty="0">
                          <a:effectLst/>
                        </a:rPr>
                        <a:t>Adobe Audition</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6"/>
                        </a:rPr>
                        <a:t>https://www.youtube.com/watch?v=3WoMCeYBghw</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2D SOFTWARE</a:t>
            </a:r>
          </a:p>
        </p:txBody>
      </p:sp>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8771749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a:effectLst>
                  <a:outerShdw blurRad="38100" dist="38100" dir="2700000" algn="tl">
                    <a:srgbClr val="000000">
                      <a:alpha val="43137"/>
                    </a:srgbClr>
                  </a:outerShdw>
                </a:effectLst>
                <a:cs typeface="Arial Black"/>
              </a:rPr>
              <a:t>3D animation</a:t>
            </a:r>
            <a:endParaRPr lang="en-US" sz="3200" b="1" dirty="0">
              <a:effectLst>
                <a:outerShdw blurRad="38100" dist="38100" dir="2700000" algn="tl">
                  <a:srgbClr val="000000">
                    <a:alpha val="43137"/>
                  </a:srgbClr>
                </a:outerShdw>
              </a:effectLst>
              <a:cs typeface="Arial Black"/>
            </a:endParaRPr>
          </a:p>
        </p:txBody>
      </p:sp>
      <p:graphicFrame>
        <p:nvGraphicFramePr>
          <p:cNvPr id="4" name="Table 3"/>
          <p:cNvGraphicFramePr>
            <a:graphicFrameLocks noGrp="1"/>
          </p:cNvGraphicFramePr>
          <p:nvPr>
            <p:extLst>
              <p:ext uri="{D42A27DB-BD31-4B8C-83A1-F6EECF244321}">
                <p14:modId xmlns:p14="http://schemas.microsoft.com/office/powerpoint/2010/main" val="2557106890"/>
              </p:ext>
            </p:extLst>
          </p:nvPr>
        </p:nvGraphicFramePr>
        <p:xfrm>
          <a:off x="672352" y="1721506"/>
          <a:ext cx="10529048" cy="4528591"/>
        </p:xfrm>
        <a:graphic>
          <a:graphicData uri="http://schemas.openxmlformats.org/drawingml/2006/table">
            <a:tbl>
              <a:tblPr>
                <a:tableStyleId>{5C22544A-7EE6-4342-B048-85BDC9FD1C3A}</a:tableStyleId>
              </a:tblPr>
              <a:tblGrid>
                <a:gridCol w="1866853">
                  <a:extLst>
                    <a:ext uri="{9D8B030D-6E8A-4147-A177-3AD203B41FA5}">
                      <a16:colId xmlns:a16="http://schemas.microsoft.com/office/drawing/2014/main" val="20000"/>
                    </a:ext>
                  </a:extLst>
                </a:gridCol>
                <a:gridCol w="4894411">
                  <a:extLst>
                    <a:ext uri="{9D8B030D-6E8A-4147-A177-3AD203B41FA5}">
                      <a16:colId xmlns:a16="http://schemas.microsoft.com/office/drawing/2014/main" val="20001"/>
                    </a:ext>
                  </a:extLst>
                </a:gridCol>
                <a:gridCol w="3767784">
                  <a:extLst>
                    <a:ext uri="{9D8B030D-6E8A-4147-A177-3AD203B41FA5}">
                      <a16:colId xmlns:a16="http://schemas.microsoft.com/office/drawing/2014/main" val="20002"/>
                    </a:ext>
                  </a:extLst>
                </a:gridCol>
              </a:tblGrid>
              <a:tr h="430023">
                <a:tc>
                  <a:txBody>
                    <a:bodyPr/>
                    <a:lstStyle/>
                    <a:p>
                      <a:pPr algn="ctr" fontAlgn="ctr"/>
                      <a:r>
                        <a:rPr lang="en-IN" sz="1400" b="1" u="none" strike="noStrike" dirty="0">
                          <a:effectLst/>
                        </a:rPr>
                        <a:t>3D Topics</a:t>
                      </a:r>
                      <a:endParaRPr lang="en-IN" sz="1400" b="1" i="0" u="none" strike="noStrike" dirty="0">
                        <a:solidFill>
                          <a:srgbClr val="000000"/>
                        </a:solidFill>
                        <a:effectLst/>
                        <a:latin typeface="Calibri" panose="020F0502020204030204" pitchFamily="34" charset="0"/>
                      </a:endParaRPr>
                    </a:p>
                  </a:txBody>
                  <a:tcPr marL="7782" marR="7782" marT="7782"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7782" marR="7782" marT="7782"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7782" marR="7782" marT="7782" marB="0" anchor="ctr"/>
                </a:tc>
                <a:extLst>
                  <a:ext uri="{0D108BD9-81ED-4DB2-BD59-A6C34878D82A}">
                    <a16:rowId xmlns:a16="http://schemas.microsoft.com/office/drawing/2014/main" val="10000"/>
                  </a:ext>
                </a:extLst>
              </a:tr>
              <a:tr h="480495">
                <a:tc>
                  <a:txBody>
                    <a:bodyPr/>
                    <a:lstStyle/>
                    <a:p>
                      <a:pPr algn="l" fontAlgn="ctr"/>
                      <a:r>
                        <a:rPr lang="en-IN" sz="1400" b="1" u="none" strike="noStrike" dirty="0">
                          <a:effectLst/>
                        </a:rPr>
                        <a:t>Architectural Animation</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a:effectLst/>
                        </a:rPr>
                        <a:t>It provides visualization of a prospective building in a 3D environment</a:t>
                      </a:r>
                      <a:endParaRPr lang="en-US" sz="1400" b="0" i="0" u="none" strike="noStrike">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2"/>
                        </a:rPr>
                        <a:t>https://www.youtube.com/watch?v=KzLJVFIZXYk</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1"/>
                  </a:ext>
                </a:extLst>
              </a:tr>
              <a:tr h="716440">
                <a:tc>
                  <a:txBody>
                    <a:bodyPr/>
                    <a:lstStyle/>
                    <a:p>
                      <a:pPr algn="l" fontAlgn="ctr"/>
                      <a:r>
                        <a:rPr lang="en-IN" sz="1400" b="1" u="none" strike="noStrike" dirty="0">
                          <a:effectLst/>
                        </a:rPr>
                        <a:t>Product designing</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dirty="0">
                          <a:effectLst/>
                        </a:rPr>
                        <a:t>Product design consists in imagining and creating objects meant for mass production. The definition encompasses the physical aspects as well as the functionalities products should possess.</a:t>
                      </a:r>
                      <a:endParaRPr lang="en-US" sz="1400" b="0"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3"/>
                        </a:rPr>
                        <a:t>https://www.youtube.com/watch?v=RD0eXeRjeFk</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2"/>
                  </a:ext>
                </a:extLst>
              </a:tr>
              <a:tr h="516368">
                <a:tc>
                  <a:txBody>
                    <a:bodyPr/>
                    <a:lstStyle/>
                    <a:p>
                      <a:pPr algn="l" fontAlgn="ctr"/>
                      <a:r>
                        <a:rPr lang="en-IN" sz="1400" b="1" u="none" strike="noStrike" dirty="0">
                          <a:effectLst/>
                        </a:rPr>
                        <a:t>In-organic Modelling / Asset</a:t>
                      </a:r>
                      <a:r>
                        <a:rPr lang="en-IN" sz="1400" b="1" u="none" strike="noStrike" baseline="0" dirty="0">
                          <a:effectLst/>
                        </a:rPr>
                        <a:t> Development</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dirty="0">
                          <a:effectLst/>
                        </a:rPr>
                        <a:t>Inorganic modeling includes all those things that are sharp and have some hard surface in nature. Like Tables, Chairs, Crates etc.</a:t>
                      </a:r>
                      <a:endParaRPr lang="en-US" sz="1400" b="0"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4"/>
                        </a:rPr>
                        <a:t>https://www.youtube.com/watch?v=kLwKHcJPFdQ</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3"/>
                  </a:ext>
                </a:extLst>
              </a:tr>
              <a:tr h="716440">
                <a:tc>
                  <a:txBody>
                    <a:bodyPr/>
                    <a:lstStyle/>
                    <a:p>
                      <a:pPr algn="l" fontAlgn="ctr"/>
                      <a:r>
                        <a:rPr lang="en-IN" sz="1400" b="1" u="none" strike="noStrike" dirty="0">
                          <a:effectLst/>
                        </a:rPr>
                        <a:t>Organic Modelling</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dirty="0">
                          <a:effectLst/>
                        </a:rPr>
                        <a:t>Organic modeling includes all those real world things and stuffs that are curvy and dynamic in nature. Like Human beings, Terrains, Plants and trees etc.</a:t>
                      </a:r>
                      <a:endParaRPr lang="en-US" sz="1400" b="0"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5"/>
                        </a:rPr>
                        <a:t>https://www.youtube.com/watch?v=q3qbVFLkWyE</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4"/>
                  </a:ext>
                </a:extLst>
              </a:tr>
              <a:tr h="716440">
                <a:tc>
                  <a:txBody>
                    <a:bodyPr/>
                    <a:lstStyle/>
                    <a:p>
                      <a:pPr algn="l" fontAlgn="ctr"/>
                      <a:r>
                        <a:rPr lang="en-IN" sz="1400" b="1" u="none" strike="noStrike" dirty="0">
                          <a:effectLst/>
                        </a:rPr>
                        <a:t>Texturing</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dirty="0">
                          <a:effectLst/>
                        </a:rPr>
                        <a:t>A texture map is a two-dimensional image file that can be applied to the surface of a 3D model to add color, texture, or other surface detail like glossiness, reflectivity, or transparency. </a:t>
                      </a:r>
                      <a:endParaRPr lang="en-US" sz="1400" b="0"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6"/>
                        </a:rPr>
                        <a:t>https://www.youtube.com/watch?v=-fYX_VS5jCE</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5"/>
                  </a:ext>
                </a:extLst>
              </a:tr>
              <a:tr h="952385">
                <a:tc>
                  <a:txBody>
                    <a:bodyPr/>
                    <a:lstStyle/>
                    <a:p>
                      <a:pPr algn="l" fontAlgn="ctr"/>
                      <a:r>
                        <a:rPr lang="en-IN" sz="1400" b="1" u="none" strike="noStrike" dirty="0">
                          <a:effectLst/>
                        </a:rPr>
                        <a:t>Lighting</a:t>
                      </a:r>
                      <a:endParaRPr lang="en-IN" sz="1400" b="1" i="0" u="none" strike="noStrike" dirty="0">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US" sz="1400" u="none" strike="noStrike">
                          <a:effectLst/>
                        </a:rPr>
                        <a:t>Lighting or illumination is the deliberate use of light to achieve a practical or aesthetic effect. There are six standard lighting options in 3D, they are Omni Light, Directional Light, Spot Light, Area Light, Volume Light, Ambient Light.</a:t>
                      </a:r>
                      <a:endParaRPr lang="en-US" sz="1400" b="0" i="0" u="none" strike="noStrike">
                        <a:solidFill>
                          <a:srgbClr val="000000"/>
                        </a:solidFill>
                        <a:effectLst/>
                        <a:latin typeface="Calibri" panose="020F0502020204030204" pitchFamily="34" charset="0"/>
                      </a:endParaRPr>
                    </a:p>
                  </a:txBody>
                  <a:tcPr marL="7782" marR="7782" marT="7782" marB="0" anchor="ctr">
                    <a:noFill/>
                  </a:tcPr>
                </a:tc>
                <a:tc>
                  <a:txBody>
                    <a:bodyPr/>
                    <a:lstStyle/>
                    <a:p>
                      <a:pPr algn="l" fontAlgn="ctr"/>
                      <a:r>
                        <a:rPr lang="en-IN" sz="1400" u="none" strike="noStrike" dirty="0">
                          <a:effectLst/>
                          <a:hlinkClick r:id="rId7"/>
                        </a:rPr>
                        <a:t>https://www.youtube.com/watch?v=CNn_qWAEZX8</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7782" marR="7782" marT="7782" marB="0" anchor="ctr">
                    <a:noFill/>
                  </a:tcPr>
                </a:tc>
                <a:extLst>
                  <a:ext uri="{0D108BD9-81ED-4DB2-BD59-A6C34878D82A}">
                    <a16:rowId xmlns:a16="http://schemas.microsoft.com/office/drawing/2014/main" val="10006"/>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937092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3D animation</a:t>
            </a:r>
          </a:p>
        </p:txBody>
      </p:sp>
      <p:graphicFrame>
        <p:nvGraphicFramePr>
          <p:cNvPr id="4" name="Table 3"/>
          <p:cNvGraphicFramePr>
            <a:graphicFrameLocks noGrp="1"/>
          </p:cNvGraphicFramePr>
          <p:nvPr>
            <p:extLst>
              <p:ext uri="{D42A27DB-BD31-4B8C-83A1-F6EECF244321}">
                <p14:modId xmlns:p14="http://schemas.microsoft.com/office/powerpoint/2010/main" val="1972688524"/>
              </p:ext>
            </p:extLst>
          </p:nvPr>
        </p:nvGraphicFramePr>
        <p:xfrm>
          <a:off x="995829" y="1653008"/>
          <a:ext cx="10555196" cy="4411616"/>
        </p:xfrm>
        <a:graphic>
          <a:graphicData uri="http://schemas.openxmlformats.org/drawingml/2006/table">
            <a:tbl>
              <a:tblPr>
                <a:tableStyleId>{5C22544A-7EE6-4342-B048-85BDC9FD1C3A}</a:tableStyleId>
              </a:tblPr>
              <a:tblGrid>
                <a:gridCol w="1746373">
                  <a:extLst>
                    <a:ext uri="{9D8B030D-6E8A-4147-A177-3AD203B41FA5}">
                      <a16:colId xmlns:a16="http://schemas.microsoft.com/office/drawing/2014/main" val="20000"/>
                    </a:ext>
                  </a:extLst>
                </a:gridCol>
                <a:gridCol w="5031682">
                  <a:extLst>
                    <a:ext uri="{9D8B030D-6E8A-4147-A177-3AD203B41FA5}">
                      <a16:colId xmlns:a16="http://schemas.microsoft.com/office/drawing/2014/main" val="20001"/>
                    </a:ext>
                  </a:extLst>
                </a:gridCol>
                <a:gridCol w="3777141">
                  <a:extLst>
                    <a:ext uri="{9D8B030D-6E8A-4147-A177-3AD203B41FA5}">
                      <a16:colId xmlns:a16="http://schemas.microsoft.com/office/drawing/2014/main" val="20002"/>
                    </a:ext>
                  </a:extLst>
                </a:gridCol>
              </a:tblGrid>
              <a:tr h="499813">
                <a:tc>
                  <a:txBody>
                    <a:bodyPr/>
                    <a:lstStyle/>
                    <a:p>
                      <a:pPr algn="ctr" fontAlgn="ctr"/>
                      <a:r>
                        <a:rPr lang="en-IN" sz="1400" b="1" u="none" strike="noStrike" dirty="0">
                          <a:effectLst/>
                        </a:rPr>
                        <a:t>3D Topics</a:t>
                      </a:r>
                      <a:endParaRPr lang="en-IN"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693628">
                <a:tc>
                  <a:txBody>
                    <a:bodyPr/>
                    <a:lstStyle/>
                    <a:p>
                      <a:pPr algn="l" fontAlgn="ctr"/>
                      <a:r>
                        <a:rPr lang="en-IN" sz="1400" b="1" u="none" strike="noStrike" dirty="0">
                          <a:effectLst/>
                        </a:rPr>
                        <a:t>Rigging</a:t>
                      </a:r>
                      <a:endParaRPr lang="en-IN" sz="14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US" sz="1400" u="none" strike="noStrike" dirty="0">
                          <a:effectLst/>
                        </a:rPr>
                        <a:t>3D rigging is the process of creating a skeleton for a 3D model so it can move. Most commonly, characters are rigged before they are animated.</a:t>
                      </a:r>
                      <a:endParaRPr lang="en-US" sz="14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IN" sz="1400" u="none" strike="noStrike" dirty="0">
                          <a:effectLst/>
                          <a:hlinkClick r:id="rId2"/>
                        </a:rPr>
                        <a:t>https://www.youtube.com/watch?v=-pZ71n23uGE</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1"/>
                  </a:ext>
                </a:extLst>
              </a:tr>
              <a:tr h="823735">
                <a:tc>
                  <a:txBody>
                    <a:bodyPr/>
                    <a:lstStyle/>
                    <a:p>
                      <a:pPr algn="l" fontAlgn="ctr"/>
                      <a:r>
                        <a:rPr lang="en-IN" sz="1400" b="1" u="none" strike="noStrike" dirty="0">
                          <a:effectLst/>
                        </a:rPr>
                        <a:t>Animation</a:t>
                      </a:r>
                      <a:endParaRPr lang="en-IN" sz="14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US" sz="1400" u="none" strike="noStrike">
                          <a:effectLst/>
                        </a:rPr>
                        <a:t>It is the manipulation of 3D models or objects is carried out within 3D software for exporting picture sequences giving them the illusion of animation or movement. </a:t>
                      </a:r>
                      <a:endParaRPr lang="en-US" sz="1400" b="0" i="0" u="none" strike="noStrike">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IN" sz="1400" u="none" strike="noStrike" dirty="0">
                          <a:effectLst/>
                          <a:hlinkClick r:id="rId3"/>
                        </a:rPr>
                        <a:t>https://www.youtube.com/watch?v=SujizPOE7rM</a:t>
                      </a:r>
                      <a:r>
                        <a:rPr lang="en-IN" sz="1400" u="none" strike="noStrike" dirty="0">
                          <a:effectLst/>
                        </a:rPr>
                        <a:t> </a:t>
                      </a:r>
                      <a:endParaRPr lang="en-IN" sz="14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2"/>
                  </a:ext>
                </a:extLst>
              </a:tr>
              <a:tr h="1282402">
                <a:tc>
                  <a:txBody>
                    <a:bodyPr/>
                    <a:lstStyle/>
                    <a:p>
                      <a:pPr algn="l" fontAlgn="ctr"/>
                      <a:r>
                        <a:rPr lang="en-IN" sz="1400" b="1" u="none" strike="noStrike">
                          <a:effectLst/>
                        </a:rPr>
                        <a:t>Sculpting</a:t>
                      </a:r>
                      <a:endParaRPr lang="en-IN" sz="1400" b="1" i="0" u="none" strike="noStrike">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US" sz="1400" u="none" strike="noStrike" dirty="0">
                          <a:effectLst/>
                        </a:rPr>
                        <a:t>3D sculpting (also called digital sculpting) is when an artist sculpts a 3D object on a computer with material similar to digitized clay. Software with brushes and tools that push, pull, pinch and smooth make it easy to create detailed sculpts that mimic real life textures and objects.</a:t>
                      </a:r>
                      <a:endParaRPr lang="en-US" sz="14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IN" sz="1400" u="none" strike="noStrike">
                          <a:effectLst/>
                          <a:hlinkClick r:id="rId4"/>
                        </a:rPr>
                        <a:t>https://www.youtube.com/watch?v=3d9rJVi1V78</a:t>
                      </a:r>
                      <a:endParaRPr lang="en-IN" sz="1400" b="0" i="0" u="none" strike="noStrike">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3"/>
                  </a:ext>
                </a:extLst>
              </a:tr>
              <a:tr h="1112038">
                <a:tc>
                  <a:txBody>
                    <a:bodyPr/>
                    <a:lstStyle/>
                    <a:p>
                      <a:pPr algn="l" fontAlgn="ctr"/>
                      <a:r>
                        <a:rPr lang="en-IN" sz="1400" b="1" u="none" strike="noStrike" dirty="0">
                          <a:effectLst/>
                        </a:rPr>
                        <a:t>Rendering</a:t>
                      </a:r>
                      <a:endParaRPr lang="en-IN" sz="14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US" sz="1400" u="none" strike="noStrike" dirty="0">
                          <a:effectLst/>
                        </a:rPr>
                        <a:t>3D rendering is the 3D computer graphics process of automatically converting 3D wire frame models into 2D images on a computer. 3D renders may include photorealistic effects or non-photorealistic rendering.</a:t>
                      </a:r>
                      <a:endParaRPr lang="en-US" sz="14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ctr"/>
                      <a:r>
                        <a:rPr lang="en-IN" sz="1400" u="sng" strike="noStrike" dirty="0">
                          <a:effectLst/>
                          <a:hlinkClick r:id="rId5"/>
                        </a:rPr>
                        <a:t>https://www.youtube.com/watch?v=IFfloMczaz0</a:t>
                      </a:r>
                      <a:endParaRPr lang="en-IN" sz="1400" b="0" i="0" u="sng" strike="noStrike" dirty="0">
                        <a:solidFill>
                          <a:srgbClr val="0563C1"/>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4"/>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6962247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09914" y="2990584"/>
            <a:ext cx="9937375" cy="2308324"/>
          </a:xfrm>
          <a:prstGeom prst="rect">
            <a:avLst/>
          </a:prstGeom>
          <a:noFill/>
        </p:spPr>
        <p:txBody>
          <a:bodyPr wrap="square" rtlCol="0">
            <a:spAutoFit/>
          </a:bodyPr>
          <a:lstStyle/>
          <a:p>
            <a:pPr fontAlgn="base"/>
            <a:r>
              <a:rPr lang="en-US" dirty="0"/>
              <a:t>Essel Group is among India’s most prominent business houses with a diverse portfolio of assets in media, packaging, entertainment, technology-enabled services, infrastructure development and education.</a:t>
            </a:r>
          </a:p>
          <a:p>
            <a:pPr fontAlgn="base"/>
            <a:endParaRPr lang="en-US" dirty="0"/>
          </a:p>
          <a:p>
            <a:pPr fontAlgn="base"/>
            <a:r>
              <a:rPr lang="en-US" dirty="0"/>
              <a:t>The Group started business in 1926 with a commodity trading and export firm, Rama Associates Limited, and has since then metamorphosed into a conglomerate that is a symbol of the ingenuity and power of Indian entrepreneurship, with worldwide operations and a workforce of nearly 10,000 dedicated employees.</a:t>
            </a:r>
          </a:p>
          <a:p>
            <a:endParaRPr lang="en-IN"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9300" y="264565"/>
            <a:ext cx="3200212" cy="1792118"/>
          </a:xfrm>
          <a:prstGeom prst="rect">
            <a:avLst/>
          </a:prstGeom>
        </p:spPr>
      </p:pic>
      <p:sp>
        <p:nvSpPr>
          <p:cNvPr id="4" name="Rectangle 3"/>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25036256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3D SOFTWARE</a:t>
            </a:r>
          </a:p>
        </p:txBody>
      </p:sp>
      <p:graphicFrame>
        <p:nvGraphicFramePr>
          <p:cNvPr id="4" name="Table 3"/>
          <p:cNvGraphicFramePr>
            <a:graphicFrameLocks noGrp="1"/>
          </p:cNvGraphicFramePr>
          <p:nvPr>
            <p:extLst>
              <p:ext uri="{D42A27DB-BD31-4B8C-83A1-F6EECF244321}">
                <p14:modId xmlns:p14="http://schemas.microsoft.com/office/powerpoint/2010/main" val="2339567365"/>
              </p:ext>
            </p:extLst>
          </p:nvPr>
        </p:nvGraphicFramePr>
        <p:xfrm>
          <a:off x="2474259" y="1871409"/>
          <a:ext cx="6871447" cy="2741502"/>
        </p:xfrm>
        <a:graphic>
          <a:graphicData uri="http://schemas.openxmlformats.org/drawingml/2006/table">
            <a:tbl>
              <a:tblPr>
                <a:tableStyleId>{5C22544A-7EE6-4342-B048-85BDC9FD1C3A}</a:tableStyleId>
              </a:tblPr>
              <a:tblGrid>
                <a:gridCol w="2252136">
                  <a:extLst>
                    <a:ext uri="{9D8B030D-6E8A-4147-A177-3AD203B41FA5}">
                      <a16:colId xmlns:a16="http://schemas.microsoft.com/office/drawing/2014/main" val="20000"/>
                    </a:ext>
                  </a:extLst>
                </a:gridCol>
                <a:gridCol w="4619311">
                  <a:extLst>
                    <a:ext uri="{9D8B030D-6E8A-4147-A177-3AD203B41FA5}">
                      <a16:colId xmlns:a16="http://schemas.microsoft.com/office/drawing/2014/main" val="20001"/>
                    </a:ext>
                  </a:extLst>
                </a:gridCol>
              </a:tblGrid>
              <a:tr h="456917">
                <a:tc>
                  <a:txBody>
                    <a:bodyPr/>
                    <a:lstStyle/>
                    <a:p>
                      <a:pPr algn="l" fontAlgn="ctr"/>
                      <a:r>
                        <a:rPr lang="en-IN" sz="1600" u="none" strike="noStrike" dirty="0">
                          <a:effectLst/>
                        </a:rPr>
                        <a:t>Autodesk Maya</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2"/>
                        </a:rPr>
                        <a:t>https://www.youtube.com/watch?v=NroCnPy1gpo</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0"/>
                  </a:ext>
                </a:extLst>
              </a:tr>
              <a:tr h="456917">
                <a:tc>
                  <a:txBody>
                    <a:bodyPr/>
                    <a:lstStyle/>
                    <a:p>
                      <a:pPr algn="l" fontAlgn="ctr"/>
                      <a:r>
                        <a:rPr lang="en-IN" sz="1600" u="none" strike="noStrike" dirty="0">
                          <a:effectLst/>
                        </a:rPr>
                        <a:t>Substance Painter</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dirty="0">
                          <a:hlinkClick r:id="rId3"/>
                        </a:rPr>
                        <a:t>https://www.youtube.com/watch?v=ZwotHwt-YWk</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1"/>
                  </a:ext>
                </a:extLst>
              </a:tr>
              <a:tr h="456917">
                <a:tc>
                  <a:txBody>
                    <a:bodyPr/>
                    <a:lstStyle/>
                    <a:p>
                      <a:pPr algn="l" fontAlgn="ctr"/>
                      <a:r>
                        <a:rPr lang="en-IN" sz="1600" u="none" strike="noStrike" dirty="0">
                          <a:effectLst/>
                        </a:rPr>
                        <a:t>Autodesk Arnold</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4"/>
                        </a:rPr>
                        <a:t>https://www.youtube.com/watch?v=0MJ9lbKF2-U</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2"/>
                  </a:ext>
                </a:extLst>
              </a:tr>
              <a:tr h="456917">
                <a:tc>
                  <a:txBody>
                    <a:bodyPr/>
                    <a:lstStyle/>
                    <a:p>
                      <a:pPr algn="l" fontAlgn="ctr"/>
                      <a:r>
                        <a:rPr lang="en-IN" sz="1600" u="none" strike="noStrike">
                          <a:effectLst/>
                        </a:rPr>
                        <a:t>Pixologic Z-Brush   </a:t>
                      </a:r>
                      <a:endParaRPr lang="en-IN" sz="1600" b="0" i="0" u="none" strike="noStrike">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5"/>
                        </a:rPr>
                        <a:t>https://www.youtube.com/watch?v=4HkH3xrJ7Xs</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3"/>
                  </a:ext>
                </a:extLst>
              </a:tr>
              <a:tr h="456917">
                <a:tc>
                  <a:txBody>
                    <a:bodyPr/>
                    <a:lstStyle/>
                    <a:p>
                      <a:pPr algn="l" fontAlgn="ctr"/>
                      <a:r>
                        <a:rPr lang="en-IN" sz="1600" u="none" strike="noStrike" dirty="0">
                          <a:effectLst/>
                        </a:rPr>
                        <a:t>V-Ray</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6"/>
                        </a:rPr>
                        <a:t>https://www.youtube.com/watch?v=DUlH5-JpFH0</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4"/>
                  </a:ext>
                </a:extLst>
              </a:tr>
              <a:tr h="456917">
                <a:tc>
                  <a:txBody>
                    <a:bodyPr/>
                    <a:lstStyle/>
                    <a:p>
                      <a:pPr algn="l" fontAlgn="ctr"/>
                      <a:r>
                        <a:rPr lang="en-IN" sz="1600" u="none" strike="noStrike" dirty="0">
                          <a:effectLst/>
                        </a:rPr>
                        <a:t>Motion Builder</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l" fontAlgn="b"/>
                      <a:r>
                        <a:rPr lang="en-IN" sz="1600" u="none" strike="noStrike" dirty="0">
                          <a:effectLst/>
                          <a:hlinkClick r:id="rId7"/>
                        </a:rPr>
                        <a:t>https://www.youtube.com/watch?v=65GBG47SxZg</a:t>
                      </a:r>
                      <a:r>
                        <a:rPr lang="en-IN" sz="1600" u="none" strike="noStrike" dirty="0">
                          <a:effectLst/>
                        </a:rPr>
                        <a:t> </a:t>
                      </a:r>
                      <a:endParaRPr lang="en-IN" sz="1600" b="0"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802024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Visual effects</a:t>
            </a:r>
          </a:p>
        </p:txBody>
      </p:sp>
      <p:graphicFrame>
        <p:nvGraphicFramePr>
          <p:cNvPr id="4" name="Table 3"/>
          <p:cNvGraphicFramePr>
            <a:graphicFrameLocks noGrp="1"/>
          </p:cNvGraphicFramePr>
          <p:nvPr>
            <p:extLst>
              <p:ext uri="{D42A27DB-BD31-4B8C-83A1-F6EECF244321}">
                <p14:modId xmlns:p14="http://schemas.microsoft.com/office/powerpoint/2010/main" val="2305641870"/>
              </p:ext>
            </p:extLst>
          </p:nvPr>
        </p:nvGraphicFramePr>
        <p:xfrm>
          <a:off x="1035383" y="1228165"/>
          <a:ext cx="10144726" cy="5106457"/>
        </p:xfrm>
        <a:graphic>
          <a:graphicData uri="http://schemas.openxmlformats.org/drawingml/2006/table">
            <a:tbl>
              <a:tblPr>
                <a:tableStyleId>{5C22544A-7EE6-4342-B048-85BDC9FD1C3A}</a:tableStyleId>
              </a:tblPr>
              <a:tblGrid>
                <a:gridCol w="1800826">
                  <a:extLst>
                    <a:ext uri="{9D8B030D-6E8A-4147-A177-3AD203B41FA5}">
                      <a16:colId xmlns:a16="http://schemas.microsoft.com/office/drawing/2014/main" val="20000"/>
                    </a:ext>
                  </a:extLst>
                </a:gridCol>
                <a:gridCol w="4691799">
                  <a:extLst>
                    <a:ext uri="{9D8B030D-6E8A-4147-A177-3AD203B41FA5}">
                      <a16:colId xmlns:a16="http://schemas.microsoft.com/office/drawing/2014/main" val="20001"/>
                    </a:ext>
                  </a:extLst>
                </a:gridCol>
                <a:gridCol w="3652101">
                  <a:extLst>
                    <a:ext uri="{9D8B030D-6E8A-4147-A177-3AD203B41FA5}">
                      <a16:colId xmlns:a16="http://schemas.microsoft.com/office/drawing/2014/main" val="20002"/>
                    </a:ext>
                  </a:extLst>
                </a:gridCol>
              </a:tblGrid>
              <a:tr h="352985">
                <a:tc>
                  <a:txBody>
                    <a:bodyPr/>
                    <a:lstStyle/>
                    <a:p>
                      <a:pPr algn="ctr" fontAlgn="ctr"/>
                      <a:r>
                        <a:rPr lang="en-IN" sz="1400" b="1" u="none" strike="noStrike" dirty="0">
                          <a:effectLst/>
                        </a:rPr>
                        <a:t>VFX Topics</a:t>
                      </a:r>
                      <a:endParaRPr lang="en-IN" sz="1400" b="1" i="0" u="none" strike="noStrike" dirty="0">
                        <a:solidFill>
                          <a:srgbClr val="000000"/>
                        </a:solidFill>
                        <a:effectLst/>
                        <a:latin typeface="Calibri" panose="020F0502020204030204" pitchFamily="34" charset="0"/>
                      </a:endParaRPr>
                    </a:p>
                  </a:txBody>
                  <a:tcPr marL="7444" marR="7444" marT="7444"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7444" marR="7444" marT="7444"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7444" marR="7444" marT="7444" marB="0" anchor="ctr"/>
                </a:tc>
                <a:extLst>
                  <a:ext uri="{0D108BD9-81ED-4DB2-BD59-A6C34878D82A}">
                    <a16:rowId xmlns:a16="http://schemas.microsoft.com/office/drawing/2014/main" val="10000"/>
                  </a:ext>
                </a:extLst>
              </a:tr>
              <a:tr h="595519">
                <a:tc>
                  <a:txBody>
                    <a:bodyPr/>
                    <a:lstStyle/>
                    <a:p>
                      <a:pPr algn="l" fontAlgn="ctr"/>
                      <a:r>
                        <a:rPr lang="en-IN" sz="1400" b="1" u="none" strike="noStrike" dirty="0">
                          <a:effectLst/>
                        </a:rPr>
                        <a:t>Maya Motion</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a:effectLst/>
                        </a:rPr>
                        <a:t>Maya software now has a fully integrated 3D motion graphics toolset. Based on the MASH plugin, the new 3D motion graphics toolset in Maya makes it easy and fun for motion graphic designers and artists to create 3D motion graphics.</a:t>
                      </a:r>
                      <a:endParaRPr lang="en-US" sz="1400" b="0" i="0" u="none" strike="noStrike">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a:effectLst/>
                          <a:hlinkClick r:id="rId2"/>
                        </a:rPr>
                        <a:t>https://www.youtube.com/watch?v=YLzOScJ0fJ4</a:t>
                      </a:r>
                      <a:endParaRPr lang="en-IN" sz="1400" b="0" i="0" u="sng" strike="noStrike">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1"/>
                  </a:ext>
                </a:extLst>
              </a:tr>
              <a:tr h="446640">
                <a:tc>
                  <a:txBody>
                    <a:bodyPr/>
                    <a:lstStyle/>
                    <a:p>
                      <a:pPr algn="l" fontAlgn="ctr"/>
                      <a:r>
                        <a:rPr lang="en-IN" sz="1400" b="1" u="none" strike="noStrike" dirty="0">
                          <a:effectLst/>
                        </a:rPr>
                        <a:t>Particles - Dynamics</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dirty="0">
                          <a:effectLst/>
                        </a:rPr>
                        <a:t>A particle system is the engine that drives effects like smoke, rain, fire, and other phenomena that require a large number of small moving objects.</a:t>
                      </a:r>
                      <a:endParaRPr lang="en-US" sz="1400" b="0"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a:effectLst/>
                          <a:hlinkClick r:id="rId3"/>
                        </a:rPr>
                        <a:t>https://www.youtube.com/watch?v=0nxR3Ri3ucI</a:t>
                      </a:r>
                      <a:endParaRPr lang="en-IN" sz="1400" b="0" i="0" u="sng" strike="noStrike">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2"/>
                  </a:ext>
                </a:extLst>
              </a:tr>
              <a:tr h="148880">
                <a:tc>
                  <a:txBody>
                    <a:bodyPr/>
                    <a:lstStyle/>
                    <a:p>
                      <a:pPr algn="l" fontAlgn="ctr"/>
                      <a:r>
                        <a:rPr lang="en-IN" sz="1400" b="1" u="none" strike="noStrike" dirty="0">
                          <a:effectLst/>
                        </a:rPr>
                        <a:t>Technical Animation</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dirty="0">
                          <a:effectLst/>
                        </a:rPr>
                        <a:t>It is otherwise called CHF (Cloth, Hair &amp; Fur) animation</a:t>
                      </a:r>
                      <a:endParaRPr lang="en-US" sz="1400" b="0"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a:effectLst/>
                          <a:hlinkClick r:id="rId4"/>
                        </a:rPr>
                        <a:t>https://www.youtube.com/watch?v=wL6vCMqc9UA</a:t>
                      </a:r>
                      <a:endParaRPr lang="en-IN" sz="1400" b="0" i="0" u="sng" strike="noStrike">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3"/>
                  </a:ext>
                </a:extLst>
              </a:tr>
              <a:tr h="297760">
                <a:tc>
                  <a:txBody>
                    <a:bodyPr/>
                    <a:lstStyle/>
                    <a:p>
                      <a:pPr algn="l" fontAlgn="ctr"/>
                      <a:r>
                        <a:rPr lang="en-IN" sz="1400" b="1" u="none" strike="noStrike" dirty="0">
                          <a:effectLst/>
                        </a:rPr>
                        <a:t>Liquid Simulation</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dirty="0">
                          <a:effectLst/>
                        </a:rPr>
                        <a:t>Fluid animation refers to CG techniques for generating realistic animations of fluids such as water and smoke.</a:t>
                      </a:r>
                      <a:endParaRPr lang="en-US" sz="1400" b="0"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a:effectLst/>
                          <a:hlinkClick r:id="rId5"/>
                        </a:rPr>
                        <a:t>https://www.youtube.com/watch?v=rn5l36TUccE</a:t>
                      </a:r>
                      <a:endParaRPr lang="en-IN" sz="1400" b="0" i="0" u="sng" strike="noStrike">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4"/>
                  </a:ext>
                </a:extLst>
              </a:tr>
              <a:tr h="446640">
                <a:tc>
                  <a:txBody>
                    <a:bodyPr/>
                    <a:lstStyle/>
                    <a:p>
                      <a:pPr algn="l" fontAlgn="ctr"/>
                      <a:r>
                        <a:rPr lang="en-IN" sz="1400" b="1" u="none" strike="noStrike" dirty="0">
                          <a:effectLst/>
                        </a:rPr>
                        <a:t>Motion Graphics</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dirty="0">
                          <a:effectLst/>
                        </a:rPr>
                        <a:t>Motion graphics are pieces of digital footage or animation which create the illusion of motion or rotation, and are usually combined with audio for use in multimedia projects. </a:t>
                      </a:r>
                      <a:endParaRPr lang="en-US" sz="1400" b="0"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a:effectLst/>
                          <a:hlinkClick r:id="rId6"/>
                        </a:rPr>
                        <a:t>https://www.youtube.com/watch?v=E5L7P9jQhNo</a:t>
                      </a:r>
                      <a:endParaRPr lang="en-IN" sz="1400" b="0" i="0" u="sng" strike="noStrike">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5"/>
                  </a:ext>
                </a:extLst>
              </a:tr>
              <a:tr h="297760">
                <a:tc>
                  <a:txBody>
                    <a:bodyPr/>
                    <a:lstStyle/>
                    <a:p>
                      <a:pPr algn="l" fontAlgn="ctr"/>
                      <a:r>
                        <a:rPr lang="en-IN" sz="1400" b="1" u="none" strike="noStrike" dirty="0">
                          <a:effectLst/>
                        </a:rPr>
                        <a:t>Compositing</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dirty="0">
                          <a:effectLst/>
                        </a:rPr>
                        <a:t>Compositing is the combination of multiple layers of images or video elements to render a final still or moving image. </a:t>
                      </a:r>
                      <a:endParaRPr lang="en-US" sz="1400" b="0"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dirty="0">
                          <a:effectLst/>
                          <a:hlinkClick r:id="rId7"/>
                        </a:rPr>
                        <a:t>https://www.youtube.com/watch?v=gYu4esqvnQ0</a:t>
                      </a:r>
                      <a:endParaRPr lang="en-IN" sz="1400" b="0" i="0" u="sng" strike="noStrike" dirty="0">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6"/>
                  </a:ext>
                </a:extLst>
              </a:tr>
              <a:tr h="595519">
                <a:tc>
                  <a:txBody>
                    <a:bodyPr/>
                    <a:lstStyle/>
                    <a:p>
                      <a:pPr algn="l" fontAlgn="ctr"/>
                      <a:r>
                        <a:rPr lang="en-IN" sz="1400" b="1" u="none" strike="noStrike" dirty="0">
                          <a:effectLst/>
                        </a:rPr>
                        <a:t>Masking</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a:effectLst/>
                        </a:rPr>
                        <a:t>Masking is a technique that hides parts of a scene as if they were behind an invisible object. It can be used to create environments that extend behind, and are framed by, a target image.</a:t>
                      </a:r>
                      <a:endParaRPr lang="en-US" sz="1400" b="0" i="0" u="none" strike="noStrike">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dirty="0">
                          <a:effectLst/>
                          <a:hlinkClick r:id="rId8"/>
                        </a:rPr>
                        <a:t>https://www.youtube.com/watch?v=OzAkb7Cw0uM</a:t>
                      </a:r>
                      <a:endParaRPr lang="en-IN" sz="1400" b="0" i="0" u="sng" strike="noStrike" dirty="0">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7"/>
                  </a:ext>
                </a:extLst>
              </a:tr>
              <a:tr h="446640">
                <a:tc>
                  <a:txBody>
                    <a:bodyPr/>
                    <a:lstStyle/>
                    <a:p>
                      <a:pPr algn="l" fontAlgn="ctr"/>
                      <a:r>
                        <a:rPr lang="en-IN" sz="1400" b="1" u="none" strike="noStrike" dirty="0">
                          <a:effectLst/>
                        </a:rPr>
                        <a:t>Rotoscope</a:t>
                      </a:r>
                      <a:endParaRPr lang="en-IN" sz="1400" b="1" i="0" u="none" strike="noStrike" dirty="0">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US" sz="1400" u="none" strike="noStrike">
                          <a:effectLst/>
                        </a:rPr>
                        <a:t>Rotoscoping is an animation technique that animators use to trace over motion picture footage, frame by frame, to produce realistic action. </a:t>
                      </a:r>
                      <a:endParaRPr lang="en-US" sz="1400" b="0" i="0" u="none" strike="noStrike">
                        <a:solidFill>
                          <a:srgbClr val="000000"/>
                        </a:solidFill>
                        <a:effectLst/>
                        <a:latin typeface="Calibri" panose="020F0502020204030204" pitchFamily="34" charset="0"/>
                      </a:endParaRPr>
                    </a:p>
                  </a:txBody>
                  <a:tcPr marL="7444" marR="7444" marT="7444" marB="0" anchor="ctr">
                    <a:noFill/>
                  </a:tcPr>
                </a:tc>
                <a:tc>
                  <a:txBody>
                    <a:bodyPr/>
                    <a:lstStyle/>
                    <a:p>
                      <a:pPr algn="l" fontAlgn="ctr"/>
                      <a:r>
                        <a:rPr lang="en-IN" sz="1400" u="sng" strike="noStrike" dirty="0">
                          <a:effectLst/>
                          <a:hlinkClick r:id="rId9"/>
                        </a:rPr>
                        <a:t>https://www.youtube.com/watch?v=nDaEKy7qB7U</a:t>
                      </a:r>
                      <a:endParaRPr lang="en-IN" sz="1400" b="0" i="0" u="sng" strike="noStrike" dirty="0">
                        <a:solidFill>
                          <a:srgbClr val="0563C1"/>
                        </a:solidFill>
                        <a:effectLst/>
                        <a:latin typeface="Calibri" panose="020F0502020204030204" pitchFamily="34" charset="0"/>
                      </a:endParaRPr>
                    </a:p>
                  </a:txBody>
                  <a:tcPr marL="7444" marR="7444" marT="7444" marB="0" anchor="ctr">
                    <a:noFill/>
                  </a:tcPr>
                </a:tc>
                <a:extLst>
                  <a:ext uri="{0D108BD9-81ED-4DB2-BD59-A6C34878D82A}">
                    <a16:rowId xmlns:a16="http://schemas.microsoft.com/office/drawing/2014/main" val="10008"/>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6674041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a:effectLst>
                  <a:outerShdw blurRad="38100" dist="38100" dir="2700000" algn="tl">
                    <a:srgbClr val="000000">
                      <a:alpha val="43137"/>
                    </a:srgbClr>
                  </a:outerShdw>
                </a:effectLst>
                <a:cs typeface="Arial Black"/>
              </a:rPr>
              <a:t>Visual effects</a:t>
            </a:r>
            <a:endParaRPr lang="en-US" sz="3200" b="1" dirty="0">
              <a:effectLst>
                <a:outerShdw blurRad="38100" dist="38100" dir="2700000" algn="tl">
                  <a:srgbClr val="000000">
                    <a:alpha val="43137"/>
                  </a:srgbClr>
                </a:outerShdw>
              </a:effectLst>
              <a:cs typeface="Arial Black"/>
            </a:endParaRPr>
          </a:p>
        </p:txBody>
      </p:sp>
      <p:graphicFrame>
        <p:nvGraphicFramePr>
          <p:cNvPr id="4" name="Table 3"/>
          <p:cNvGraphicFramePr>
            <a:graphicFrameLocks noGrp="1"/>
          </p:cNvGraphicFramePr>
          <p:nvPr>
            <p:extLst>
              <p:ext uri="{D42A27DB-BD31-4B8C-83A1-F6EECF244321}">
                <p14:modId xmlns:p14="http://schemas.microsoft.com/office/powerpoint/2010/main" val="1311211065"/>
              </p:ext>
            </p:extLst>
          </p:nvPr>
        </p:nvGraphicFramePr>
        <p:xfrm>
          <a:off x="847163" y="1228165"/>
          <a:ext cx="10596283" cy="5136284"/>
        </p:xfrm>
        <a:graphic>
          <a:graphicData uri="http://schemas.openxmlformats.org/drawingml/2006/table">
            <a:tbl>
              <a:tblPr>
                <a:tableStyleId>{5C22544A-7EE6-4342-B048-85BDC9FD1C3A}</a:tableStyleId>
              </a:tblPr>
              <a:tblGrid>
                <a:gridCol w="1842249">
                  <a:extLst>
                    <a:ext uri="{9D8B030D-6E8A-4147-A177-3AD203B41FA5}">
                      <a16:colId xmlns:a16="http://schemas.microsoft.com/office/drawing/2014/main" val="20000"/>
                    </a:ext>
                  </a:extLst>
                </a:gridCol>
                <a:gridCol w="4939372">
                  <a:extLst>
                    <a:ext uri="{9D8B030D-6E8A-4147-A177-3AD203B41FA5}">
                      <a16:colId xmlns:a16="http://schemas.microsoft.com/office/drawing/2014/main" val="20001"/>
                    </a:ext>
                  </a:extLst>
                </a:gridCol>
                <a:gridCol w="3814662">
                  <a:extLst>
                    <a:ext uri="{9D8B030D-6E8A-4147-A177-3AD203B41FA5}">
                      <a16:colId xmlns:a16="http://schemas.microsoft.com/office/drawing/2014/main" val="20002"/>
                    </a:ext>
                  </a:extLst>
                </a:gridCol>
              </a:tblGrid>
              <a:tr h="389684">
                <a:tc>
                  <a:txBody>
                    <a:bodyPr/>
                    <a:lstStyle/>
                    <a:p>
                      <a:pPr algn="ctr" fontAlgn="ctr"/>
                      <a:r>
                        <a:rPr lang="en-IN" sz="1400" b="1" u="none" strike="noStrike" dirty="0">
                          <a:effectLst/>
                        </a:rPr>
                        <a:t>VFX Topics</a:t>
                      </a:r>
                      <a:endParaRPr lang="en-IN" sz="1400" b="1"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6585" marR="6585" marT="6585" marB="0" anchor="ctr"/>
                </a:tc>
                <a:extLst>
                  <a:ext uri="{0D108BD9-81ED-4DB2-BD59-A6C34878D82A}">
                    <a16:rowId xmlns:a16="http://schemas.microsoft.com/office/drawing/2014/main" val="10000"/>
                  </a:ext>
                </a:extLst>
              </a:tr>
              <a:tr h="395104">
                <a:tc>
                  <a:txBody>
                    <a:bodyPr/>
                    <a:lstStyle/>
                    <a:p>
                      <a:pPr algn="l" fontAlgn="ctr"/>
                      <a:r>
                        <a:rPr lang="en-IN" sz="1400" b="1" u="none" strike="noStrike" dirty="0">
                          <a:effectLst/>
                        </a:rPr>
                        <a:t>Colour Correction</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a:effectLst/>
                        </a:rPr>
                        <a:t>Color correction is the manipulation of the saturation, luminance and balance of the red, green and blue values of your recorded image.</a:t>
                      </a:r>
                      <a:endParaRPr lang="en-US" sz="1400" b="0" i="0" u="none" strike="noStrike">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2"/>
                        </a:rPr>
                        <a:t>https://www.youtube.com/watch?v=_YRHy88En04</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1"/>
                  </a:ext>
                </a:extLst>
              </a:tr>
              <a:tr h="526806">
                <a:tc>
                  <a:txBody>
                    <a:bodyPr/>
                    <a:lstStyle/>
                    <a:p>
                      <a:pPr algn="l" fontAlgn="ctr"/>
                      <a:r>
                        <a:rPr lang="en-IN" sz="1400" b="1" u="none" strike="noStrike" dirty="0">
                          <a:effectLst/>
                        </a:rPr>
                        <a:t>Compose render passes</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dirty="0">
                          <a:effectLst/>
                        </a:rPr>
                        <a:t>Each render pass contain different information in the image such as, diffuse, specular, reflection, motion, Z-depth. These passes (separate images) can be combined together to produce a final beauty pass within a compositor. </a:t>
                      </a:r>
                      <a:endParaRPr lang="en-US" sz="1400" b="0"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3"/>
                        </a:rPr>
                        <a:t>https://www.youtube.com/watch?v=jBO7ywXpxCY</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2"/>
                  </a:ext>
                </a:extLst>
              </a:tr>
              <a:tr h="526806">
                <a:tc>
                  <a:txBody>
                    <a:bodyPr/>
                    <a:lstStyle/>
                    <a:p>
                      <a:pPr algn="l" fontAlgn="ctr"/>
                      <a:r>
                        <a:rPr lang="en-IN" sz="1400" b="1" u="none" strike="noStrike" dirty="0">
                          <a:effectLst/>
                        </a:rPr>
                        <a:t>Keying</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dirty="0">
                          <a:effectLst/>
                        </a:rPr>
                        <a:t>Keying is when a special compositing effect, that happens when you take a part of a video and make it transparent. This part of the video is chosen based on color, luminance, or even a mask. </a:t>
                      </a:r>
                      <a:endParaRPr lang="en-US" sz="1400" b="0"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4"/>
                        </a:rPr>
                        <a:t>https://www.youtube.com/watch?v=M806ew1JR_c</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3"/>
                  </a:ext>
                </a:extLst>
              </a:tr>
              <a:tr h="526806">
                <a:tc>
                  <a:txBody>
                    <a:bodyPr/>
                    <a:lstStyle/>
                    <a:p>
                      <a:pPr algn="l" fontAlgn="ctr"/>
                      <a:r>
                        <a:rPr lang="en-IN" sz="1400" b="1" u="none" strike="noStrike" dirty="0">
                          <a:effectLst/>
                        </a:rPr>
                        <a:t>Tracking </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dirty="0">
                          <a:effectLst/>
                        </a:rPr>
                        <a:t>Tracking is the process of automatically locating a point or series of points from frame to frame in a sequence, allowing the user to </a:t>
                      </a:r>
                      <a:r>
                        <a:rPr lang="en-US" sz="1400" u="none" strike="noStrike" dirty="0" err="1">
                          <a:effectLst/>
                        </a:rPr>
                        <a:t>stabilise</a:t>
                      </a:r>
                      <a:r>
                        <a:rPr lang="en-US" sz="1400" u="none" strike="noStrike" dirty="0">
                          <a:effectLst/>
                        </a:rPr>
                        <a:t>, track to or solve object or camera movement in the shot.</a:t>
                      </a:r>
                      <a:endParaRPr lang="en-US" sz="1400" b="0"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5"/>
                        </a:rPr>
                        <a:t>https://www.youtube.com/watch?v=0L34HsXXU00</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4"/>
                  </a:ext>
                </a:extLst>
              </a:tr>
              <a:tr h="263403">
                <a:tc>
                  <a:txBody>
                    <a:bodyPr/>
                    <a:lstStyle/>
                    <a:p>
                      <a:pPr algn="l" fontAlgn="ctr"/>
                      <a:r>
                        <a:rPr lang="en-IN" sz="1400" b="1" u="none" strike="noStrike" dirty="0">
                          <a:effectLst/>
                        </a:rPr>
                        <a:t>Paint / Clean-up</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dirty="0">
                          <a:effectLst/>
                        </a:rPr>
                        <a:t>VFX paint is the process of removing tracking markers after the creation of masks around characters and objects.</a:t>
                      </a:r>
                      <a:endParaRPr lang="en-US" sz="1400" b="0"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6"/>
                        </a:rPr>
                        <a:t>https://www.youtube.com/watch?v=eP0YkW5ed8c&amp;t=31s</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5"/>
                  </a:ext>
                </a:extLst>
              </a:tr>
              <a:tr h="395104">
                <a:tc>
                  <a:txBody>
                    <a:bodyPr/>
                    <a:lstStyle/>
                    <a:p>
                      <a:pPr algn="l" fontAlgn="ctr"/>
                      <a:r>
                        <a:rPr lang="en-IN" sz="1400" b="1" u="none" strike="noStrike" dirty="0">
                          <a:effectLst/>
                        </a:rPr>
                        <a:t>Wire / Rig Removal</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a:effectLst/>
                        </a:rPr>
                        <a:t>Wire removal is a VFX technique used to remove wires in films, where the wires are originally included as a safety precaution or to simulate flying in actors or miniatures. </a:t>
                      </a:r>
                      <a:endParaRPr lang="en-US" sz="1400" b="0" i="0" u="none" strike="noStrike">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7"/>
                        </a:rPr>
                        <a:t>https://www.youtube.com/watch?v=UiW5Nvi0nls</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6"/>
                  </a:ext>
                </a:extLst>
              </a:tr>
              <a:tr h="263403">
                <a:tc>
                  <a:txBody>
                    <a:bodyPr/>
                    <a:lstStyle/>
                    <a:p>
                      <a:pPr algn="l" fontAlgn="ctr"/>
                      <a:r>
                        <a:rPr lang="en-IN" sz="1400" b="1" u="none" strike="noStrike" dirty="0">
                          <a:effectLst/>
                        </a:rPr>
                        <a:t>Camera Projection</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a:effectLst/>
                        </a:rPr>
                        <a:t>It can transform a 2D matte painting into a 3D scene, complete with a moving camera and shifting perspective.</a:t>
                      </a:r>
                      <a:endParaRPr lang="en-US" sz="1400" b="0" i="0" u="none" strike="noStrike">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8"/>
                        </a:rPr>
                        <a:t>https://www.youtube.com/watch?v=zS7TheOr9oU</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7"/>
                  </a:ext>
                </a:extLst>
              </a:tr>
              <a:tr h="395104">
                <a:tc>
                  <a:txBody>
                    <a:bodyPr/>
                    <a:lstStyle/>
                    <a:p>
                      <a:pPr algn="l" fontAlgn="ctr"/>
                      <a:r>
                        <a:rPr lang="en-IN" sz="1400" b="1" u="none" strike="noStrike" dirty="0">
                          <a:effectLst/>
                        </a:rPr>
                        <a:t>Camera tracking</a:t>
                      </a:r>
                      <a:endParaRPr lang="en-IN" sz="1400" b="1" i="0" u="none" strike="noStrike" dirty="0">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US" sz="1400" u="none" strike="noStrike">
                          <a:effectLst/>
                        </a:rPr>
                        <a:t>Camera Tracking is a process which involves taking a post that has been filmed with a real live camera and tracking it's motion so that 3d elements can be added to it. </a:t>
                      </a:r>
                      <a:endParaRPr lang="en-US" sz="1400" b="0" i="0" u="none" strike="noStrike">
                        <a:solidFill>
                          <a:srgbClr val="000000"/>
                        </a:solidFill>
                        <a:effectLst/>
                        <a:latin typeface="Calibri" panose="020F0502020204030204" pitchFamily="34" charset="0"/>
                      </a:endParaRPr>
                    </a:p>
                  </a:txBody>
                  <a:tcPr marL="6585" marR="6585" marT="6585" marB="0" anchor="ctr">
                    <a:noFill/>
                  </a:tcPr>
                </a:tc>
                <a:tc>
                  <a:txBody>
                    <a:bodyPr/>
                    <a:lstStyle/>
                    <a:p>
                      <a:pPr algn="l" fontAlgn="ctr"/>
                      <a:r>
                        <a:rPr lang="en-IN" sz="1300" u="sng" strike="noStrike" dirty="0">
                          <a:effectLst/>
                          <a:hlinkClick r:id="rId9"/>
                        </a:rPr>
                        <a:t>https://www.youtube.com/watch?v=kzym73lhmD4</a:t>
                      </a:r>
                      <a:endParaRPr lang="en-IN" sz="1300" b="0" i="0" u="sng" strike="noStrike" dirty="0">
                        <a:solidFill>
                          <a:srgbClr val="0563C1"/>
                        </a:solidFill>
                        <a:effectLst/>
                        <a:latin typeface="Calibri" panose="020F0502020204030204" pitchFamily="34" charset="0"/>
                      </a:endParaRPr>
                    </a:p>
                  </a:txBody>
                  <a:tcPr marL="6585" marR="6585" marT="6585" marB="0" anchor="ctr">
                    <a:noFill/>
                  </a:tcPr>
                </a:tc>
                <a:extLst>
                  <a:ext uri="{0D108BD9-81ED-4DB2-BD59-A6C34878D82A}">
                    <a16:rowId xmlns:a16="http://schemas.microsoft.com/office/drawing/2014/main" val="10008"/>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5790705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ffectLst>
                  <a:outerShdw blurRad="38100" dist="38100" dir="2700000" algn="tl">
                    <a:srgbClr val="000000">
                      <a:alpha val="43137"/>
                    </a:srgbClr>
                  </a:outerShdw>
                </a:effectLst>
                <a:cs typeface="Arial Black"/>
              </a:rPr>
              <a:t>Visual effects</a:t>
            </a:r>
          </a:p>
        </p:txBody>
      </p:sp>
      <p:graphicFrame>
        <p:nvGraphicFramePr>
          <p:cNvPr id="4" name="Table 3"/>
          <p:cNvGraphicFramePr>
            <a:graphicFrameLocks noGrp="1"/>
          </p:cNvGraphicFramePr>
          <p:nvPr>
            <p:extLst>
              <p:ext uri="{D42A27DB-BD31-4B8C-83A1-F6EECF244321}">
                <p14:modId xmlns:p14="http://schemas.microsoft.com/office/powerpoint/2010/main" val="1193418089"/>
              </p:ext>
            </p:extLst>
          </p:nvPr>
        </p:nvGraphicFramePr>
        <p:xfrm>
          <a:off x="900952" y="1228165"/>
          <a:ext cx="10636624" cy="4513223"/>
        </p:xfrm>
        <a:graphic>
          <a:graphicData uri="http://schemas.openxmlformats.org/drawingml/2006/table">
            <a:tbl>
              <a:tblPr>
                <a:tableStyleId>{5C22544A-7EE6-4342-B048-85BDC9FD1C3A}</a:tableStyleId>
              </a:tblPr>
              <a:tblGrid>
                <a:gridCol w="1968733">
                  <a:extLst>
                    <a:ext uri="{9D8B030D-6E8A-4147-A177-3AD203B41FA5}">
                      <a16:colId xmlns:a16="http://schemas.microsoft.com/office/drawing/2014/main" val="20000"/>
                    </a:ext>
                  </a:extLst>
                </a:gridCol>
                <a:gridCol w="5058549">
                  <a:extLst>
                    <a:ext uri="{9D8B030D-6E8A-4147-A177-3AD203B41FA5}">
                      <a16:colId xmlns:a16="http://schemas.microsoft.com/office/drawing/2014/main" val="20001"/>
                    </a:ext>
                  </a:extLst>
                </a:gridCol>
                <a:gridCol w="3609342">
                  <a:extLst>
                    <a:ext uri="{9D8B030D-6E8A-4147-A177-3AD203B41FA5}">
                      <a16:colId xmlns:a16="http://schemas.microsoft.com/office/drawing/2014/main" val="20002"/>
                    </a:ext>
                  </a:extLst>
                </a:gridCol>
              </a:tblGrid>
              <a:tr h="416579">
                <a:tc>
                  <a:txBody>
                    <a:bodyPr/>
                    <a:lstStyle/>
                    <a:p>
                      <a:pPr algn="ctr" fontAlgn="ctr"/>
                      <a:r>
                        <a:rPr lang="en-IN" sz="1400" b="1" u="none" strike="noStrike" dirty="0">
                          <a:effectLst/>
                        </a:rPr>
                        <a:t>VFX Topics</a:t>
                      </a:r>
                      <a:endParaRPr lang="en-IN" sz="1400" b="1" i="0" u="none" strike="noStrike" dirty="0">
                        <a:solidFill>
                          <a:srgbClr val="000000"/>
                        </a:solidFill>
                        <a:effectLst/>
                        <a:latin typeface="Calibri" panose="020F0502020204030204" pitchFamily="34" charset="0"/>
                      </a:endParaRPr>
                    </a:p>
                  </a:txBody>
                  <a:tcPr marL="7134" marR="7134" marT="7134" marB="0" anchor="ctr"/>
                </a:tc>
                <a:tc>
                  <a:txBody>
                    <a:bodyPr/>
                    <a:lstStyle/>
                    <a:p>
                      <a:pPr algn="ctr" fontAlgn="ctr"/>
                      <a:r>
                        <a:rPr lang="en-IN" sz="1400" b="1" u="none" strike="noStrike" dirty="0">
                          <a:effectLst/>
                        </a:rPr>
                        <a:t>Descriptions</a:t>
                      </a:r>
                      <a:endParaRPr lang="en-IN" sz="1400" b="1" i="0" u="none" strike="noStrike" dirty="0">
                        <a:solidFill>
                          <a:srgbClr val="000000"/>
                        </a:solidFill>
                        <a:effectLst/>
                        <a:latin typeface="Calibri" panose="020F0502020204030204" pitchFamily="34" charset="0"/>
                      </a:endParaRPr>
                    </a:p>
                  </a:txBody>
                  <a:tcPr marL="7134" marR="7134" marT="7134" marB="0" anchor="ctr"/>
                </a:tc>
                <a:tc>
                  <a:txBody>
                    <a:bodyPr/>
                    <a:lstStyle/>
                    <a:p>
                      <a:pPr algn="ctr" fontAlgn="ctr"/>
                      <a:r>
                        <a:rPr lang="en-IN" sz="1400" b="1" u="none" strike="noStrike" dirty="0">
                          <a:effectLst/>
                        </a:rPr>
                        <a:t>YouTube Links</a:t>
                      </a:r>
                      <a:endParaRPr lang="en-IN" sz="1400" b="1" i="0" u="none" strike="noStrike" dirty="0">
                        <a:solidFill>
                          <a:srgbClr val="000000"/>
                        </a:solidFill>
                        <a:effectLst/>
                        <a:latin typeface="Calibri" panose="020F0502020204030204" pitchFamily="34" charset="0"/>
                      </a:endParaRPr>
                    </a:p>
                  </a:txBody>
                  <a:tcPr marL="7134" marR="7134" marT="7134" marB="0" anchor="ctr"/>
                </a:tc>
                <a:extLst>
                  <a:ext uri="{0D108BD9-81ED-4DB2-BD59-A6C34878D82A}">
                    <a16:rowId xmlns:a16="http://schemas.microsoft.com/office/drawing/2014/main" val="10000"/>
                  </a:ext>
                </a:extLst>
              </a:tr>
              <a:tr h="428030">
                <a:tc>
                  <a:txBody>
                    <a:bodyPr/>
                    <a:lstStyle/>
                    <a:p>
                      <a:pPr algn="l" fontAlgn="ctr"/>
                      <a:r>
                        <a:rPr lang="en-IN" sz="1400" b="1" u="none" strike="noStrike" dirty="0">
                          <a:effectLst/>
                        </a:rPr>
                        <a:t>Relighting</a:t>
                      </a:r>
                      <a:endParaRPr lang="en-IN" sz="1400" b="1"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a:effectLst/>
                        </a:rPr>
                        <a:t>Majorly lighting is done in CG or 3D environment. We can relight any scene by using compositing software if there is minor changes in lighting to be done before rendering.</a:t>
                      </a:r>
                      <a:endParaRPr lang="en-US" sz="1400" b="0" i="0" u="none" strike="noStrike">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a:effectLst/>
                          <a:hlinkClick r:id="rId2"/>
                        </a:rPr>
                        <a:t>https://www.youtube.com/watch?v=VpQr5XUeoSg</a:t>
                      </a:r>
                      <a:endParaRPr lang="en-IN" sz="1300" b="0" i="0" u="sng" strike="noStrike">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1"/>
                  </a:ext>
                </a:extLst>
              </a:tr>
              <a:tr h="428030">
                <a:tc>
                  <a:txBody>
                    <a:bodyPr/>
                    <a:lstStyle/>
                    <a:p>
                      <a:pPr algn="l" fontAlgn="ctr"/>
                      <a:r>
                        <a:rPr lang="en-IN" sz="1400" b="1" u="none" strike="noStrike" dirty="0">
                          <a:effectLst/>
                        </a:rPr>
                        <a:t>Stereo conversion</a:t>
                      </a:r>
                      <a:endParaRPr lang="en-IN" sz="1400" b="1"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a:effectLst/>
                        </a:rPr>
                        <a:t>Stereo conversion, or dimensionalization as it is sometimes called, is the process of making stereo (3D) images from non-stereo traditional 2D images.</a:t>
                      </a:r>
                      <a:endParaRPr lang="en-US" sz="1400" b="0" i="0" u="none" strike="noStrike">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a:effectLst/>
                          <a:hlinkClick r:id="rId3"/>
                        </a:rPr>
                        <a:t>https://www.youtube.com/watch?v=5UADSoEFo6c</a:t>
                      </a:r>
                      <a:endParaRPr lang="en-IN" sz="1300" b="0" i="0" u="sng" strike="noStrike">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2"/>
                  </a:ext>
                </a:extLst>
              </a:tr>
              <a:tr h="428030">
                <a:tc>
                  <a:txBody>
                    <a:bodyPr/>
                    <a:lstStyle/>
                    <a:p>
                      <a:pPr algn="l" fontAlgn="ctr"/>
                      <a:r>
                        <a:rPr lang="en-IN" sz="1400" b="1" u="none" strike="noStrike" dirty="0">
                          <a:effectLst/>
                        </a:rPr>
                        <a:t>Motion blur roto</a:t>
                      </a:r>
                      <a:endParaRPr lang="en-IN" sz="1400" b="1"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dirty="0">
                          <a:effectLst/>
                        </a:rPr>
                        <a:t>Rotoscopy is drawing shapes to extract, isolate or affect a portion of an image. Fast moving objects create motion blur, which is very tricky to roto. </a:t>
                      </a:r>
                      <a:endParaRPr lang="en-US" sz="1400" b="0"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a:effectLst/>
                          <a:hlinkClick r:id="rId4"/>
                        </a:rPr>
                        <a:t>https://www.youtube.com/watch?v=5zsFv24Sm0Y</a:t>
                      </a:r>
                      <a:endParaRPr lang="en-IN" sz="1300" b="0" i="0" u="sng" strike="noStrike">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3"/>
                  </a:ext>
                </a:extLst>
              </a:tr>
              <a:tr h="285353">
                <a:tc>
                  <a:txBody>
                    <a:bodyPr/>
                    <a:lstStyle/>
                    <a:p>
                      <a:pPr algn="l" fontAlgn="ctr"/>
                      <a:r>
                        <a:rPr lang="en-IN" sz="1400" b="1" u="none" strike="noStrike" dirty="0">
                          <a:effectLst/>
                        </a:rPr>
                        <a:t>Roto using IK</a:t>
                      </a:r>
                      <a:endParaRPr lang="en-IN" sz="1400" b="1"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dirty="0">
                          <a:effectLst/>
                        </a:rPr>
                        <a:t>Roto by using IK (Inverse Kinematics) for animating humans, animals and all manner of jointed creatures</a:t>
                      </a:r>
                      <a:endParaRPr lang="en-US" sz="1400" b="0"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dirty="0">
                          <a:effectLst/>
                          <a:hlinkClick r:id="rId5"/>
                        </a:rPr>
                        <a:t>https://www.youtube.com/watch?v=8UgcG2-D1Ak</a:t>
                      </a:r>
                      <a:endParaRPr lang="en-IN" sz="1300" b="0" i="0" u="sng" strike="noStrike" dirty="0">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4"/>
                  </a:ext>
                </a:extLst>
              </a:tr>
              <a:tr h="428030">
                <a:tc>
                  <a:txBody>
                    <a:bodyPr/>
                    <a:lstStyle/>
                    <a:p>
                      <a:pPr algn="l" fontAlgn="ctr"/>
                      <a:r>
                        <a:rPr lang="en-IN" sz="1400" b="1" u="none" strike="noStrike">
                          <a:effectLst/>
                        </a:rPr>
                        <a:t>Set Extension</a:t>
                      </a:r>
                      <a:endParaRPr lang="en-IN" sz="1400" b="1" i="0" u="none" strike="noStrike">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dirty="0">
                          <a:effectLst/>
                        </a:rPr>
                        <a:t>This allows film makers to create an illusion of an environment or an extension of the set that may be expensive to build or impossible to visit.</a:t>
                      </a:r>
                      <a:endParaRPr lang="en-US" sz="1400" b="0"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a:effectLst/>
                          <a:hlinkClick r:id="rId6"/>
                        </a:rPr>
                        <a:t>https://www.youtube.com/watch?v=wguOk1HnTbA</a:t>
                      </a:r>
                      <a:endParaRPr lang="en-IN" sz="1300" b="0" i="0" u="sng" strike="noStrike">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5"/>
                  </a:ext>
                </a:extLst>
              </a:tr>
              <a:tr h="856059">
                <a:tc>
                  <a:txBody>
                    <a:bodyPr/>
                    <a:lstStyle/>
                    <a:p>
                      <a:pPr algn="l" fontAlgn="ctr"/>
                      <a:r>
                        <a:rPr lang="en-IN" sz="1400" b="1" u="none" strike="noStrike" dirty="0">
                          <a:effectLst/>
                        </a:rPr>
                        <a:t>Visual Effects</a:t>
                      </a:r>
                      <a:endParaRPr lang="en-IN" sz="1400" b="1"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US" sz="1400" u="none" strike="noStrike" dirty="0">
                          <a:effectLst/>
                        </a:rPr>
                        <a:t>Visual effects are the processes by which imagery is created and/or manipulated outside the context of a live action shot. Visual effects involve the integration of live-action footage and generated imagery to create environments which look realistic, but would be dangerous, expensive, impractical, or simply impossible to capture on film.</a:t>
                      </a:r>
                      <a:endParaRPr lang="en-US" sz="1400" b="0" i="0" u="none" strike="noStrike" dirty="0">
                        <a:solidFill>
                          <a:srgbClr val="000000"/>
                        </a:solidFill>
                        <a:effectLst/>
                        <a:latin typeface="Calibri" panose="020F0502020204030204" pitchFamily="34" charset="0"/>
                      </a:endParaRPr>
                    </a:p>
                  </a:txBody>
                  <a:tcPr marL="7134" marR="7134" marT="7134" marB="0" anchor="ctr">
                    <a:noFill/>
                  </a:tcPr>
                </a:tc>
                <a:tc>
                  <a:txBody>
                    <a:bodyPr/>
                    <a:lstStyle/>
                    <a:p>
                      <a:pPr algn="l" fontAlgn="ctr"/>
                      <a:r>
                        <a:rPr lang="en-IN" sz="1300" u="sng" strike="noStrike" dirty="0">
                          <a:effectLst/>
                          <a:hlinkClick r:id="rId7"/>
                        </a:rPr>
                        <a:t>https://www.youtube.com/watch?v=TT-cappqYiI</a:t>
                      </a:r>
                      <a:endParaRPr lang="en-IN" sz="1300" b="0" i="0" u="sng" strike="noStrike" dirty="0">
                        <a:solidFill>
                          <a:srgbClr val="0563C1"/>
                        </a:solidFill>
                        <a:effectLst/>
                        <a:latin typeface="Calibri" panose="020F0502020204030204" pitchFamily="34" charset="0"/>
                      </a:endParaRPr>
                    </a:p>
                  </a:txBody>
                  <a:tcPr marL="7134" marR="7134" marT="7134" marB="0" anchor="ctr">
                    <a:noFill/>
                  </a:tcPr>
                </a:tc>
                <a:extLst>
                  <a:ext uri="{0D108BD9-81ED-4DB2-BD59-A6C34878D82A}">
                    <a16:rowId xmlns:a16="http://schemas.microsoft.com/office/drawing/2014/main" val="10006"/>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6646852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627093" y="399288"/>
            <a:ext cx="8229600" cy="82887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a:effectLst>
                  <a:outerShdw blurRad="38100" dist="38100" dir="2700000" algn="tl">
                    <a:srgbClr val="000000">
                      <a:alpha val="43137"/>
                    </a:srgbClr>
                  </a:outerShdw>
                </a:effectLst>
                <a:cs typeface="Arial Black"/>
              </a:rPr>
              <a:t>vfx</a:t>
            </a:r>
            <a:r>
              <a:rPr lang="en-US" sz="3200" b="1" dirty="0">
                <a:effectLst>
                  <a:outerShdw blurRad="38100" dist="38100" dir="2700000" algn="tl">
                    <a:srgbClr val="000000">
                      <a:alpha val="43137"/>
                    </a:srgbClr>
                  </a:outerShdw>
                </a:effectLst>
                <a:cs typeface="Arial Black"/>
              </a:rPr>
              <a:t> SOFTWARE</a:t>
            </a:r>
          </a:p>
        </p:txBody>
      </p:sp>
      <p:graphicFrame>
        <p:nvGraphicFramePr>
          <p:cNvPr id="4" name="Table 3"/>
          <p:cNvGraphicFramePr>
            <a:graphicFrameLocks noGrp="1"/>
          </p:cNvGraphicFramePr>
          <p:nvPr>
            <p:extLst>
              <p:ext uri="{D42A27DB-BD31-4B8C-83A1-F6EECF244321}">
                <p14:modId xmlns:p14="http://schemas.microsoft.com/office/powerpoint/2010/main" val="1990906469"/>
              </p:ext>
            </p:extLst>
          </p:nvPr>
        </p:nvGraphicFramePr>
        <p:xfrm>
          <a:off x="739588" y="1470211"/>
          <a:ext cx="11033312" cy="5072896"/>
        </p:xfrm>
        <a:graphic>
          <a:graphicData uri="http://schemas.openxmlformats.org/drawingml/2006/table">
            <a:tbl>
              <a:tblPr>
                <a:tableStyleId>{5C22544A-7EE6-4342-B048-85BDC9FD1C3A}</a:tableStyleId>
              </a:tblPr>
              <a:tblGrid>
                <a:gridCol w="1216562">
                  <a:extLst>
                    <a:ext uri="{9D8B030D-6E8A-4147-A177-3AD203B41FA5}">
                      <a16:colId xmlns:a16="http://schemas.microsoft.com/office/drawing/2014/main" val="20000"/>
                    </a:ext>
                  </a:extLst>
                </a:gridCol>
                <a:gridCol w="7006934">
                  <a:extLst>
                    <a:ext uri="{9D8B030D-6E8A-4147-A177-3AD203B41FA5}">
                      <a16:colId xmlns:a16="http://schemas.microsoft.com/office/drawing/2014/main" val="20001"/>
                    </a:ext>
                  </a:extLst>
                </a:gridCol>
                <a:gridCol w="2809816">
                  <a:extLst>
                    <a:ext uri="{9D8B030D-6E8A-4147-A177-3AD203B41FA5}">
                      <a16:colId xmlns:a16="http://schemas.microsoft.com/office/drawing/2014/main" val="20002"/>
                    </a:ext>
                  </a:extLst>
                </a:gridCol>
              </a:tblGrid>
              <a:tr h="295835">
                <a:tc>
                  <a:txBody>
                    <a:bodyPr/>
                    <a:lstStyle/>
                    <a:p>
                      <a:pPr algn="ctr" rtl="0" fontAlgn="ctr"/>
                      <a:r>
                        <a:rPr lang="en-IN" sz="1200" b="1" u="none" strike="noStrike" dirty="0">
                          <a:effectLst/>
                        </a:rPr>
                        <a:t>VFX Software</a:t>
                      </a:r>
                      <a:endParaRPr lang="en-IN" sz="1200" b="1" i="0" u="none" strike="noStrike" dirty="0">
                        <a:solidFill>
                          <a:srgbClr val="000000"/>
                        </a:solidFill>
                        <a:effectLst/>
                        <a:latin typeface="Tw Cen MT" panose="020B0602020104020603" pitchFamily="34" charset="0"/>
                      </a:endParaRPr>
                    </a:p>
                  </a:txBody>
                  <a:tcPr marL="4560" marR="4560" marT="4560" marB="0" anchor="ctr"/>
                </a:tc>
                <a:tc>
                  <a:txBody>
                    <a:bodyPr/>
                    <a:lstStyle/>
                    <a:p>
                      <a:pPr algn="ctr" rtl="0" fontAlgn="ctr"/>
                      <a:r>
                        <a:rPr lang="en-IN" sz="1200" b="1" u="none" strike="noStrike" dirty="0">
                          <a:effectLst/>
                        </a:rPr>
                        <a:t>Description</a:t>
                      </a:r>
                      <a:endParaRPr lang="en-IN" sz="1200" b="1" i="0" u="none" strike="noStrike" dirty="0">
                        <a:solidFill>
                          <a:srgbClr val="000000"/>
                        </a:solidFill>
                        <a:effectLst/>
                        <a:latin typeface="Tw Cen MT" panose="020B0602020104020603" pitchFamily="34" charset="0"/>
                      </a:endParaRPr>
                    </a:p>
                  </a:txBody>
                  <a:tcPr marL="4560" marR="4560" marT="4560" marB="0" anchor="ctr"/>
                </a:tc>
                <a:tc>
                  <a:txBody>
                    <a:bodyPr/>
                    <a:lstStyle/>
                    <a:p>
                      <a:pPr algn="ctr" rtl="0" fontAlgn="ctr"/>
                      <a:r>
                        <a:rPr lang="en-IN" sz="1200" b="1" u="none" strike="noStrike" dirty="0">
                          <a:effectLst/>
                        </a:rPr>
                        <a:t>YouTube Links</a:t>
                      </a:r>
                      <a:endParaRPr lang="en-IN" sz="1200" b="1" i="0" u="none" strike="noStrike" dirty="0">
                        <a:solidFill>
                          <a:srgbClr val="000000"/>
                        </a:solidFill>
                        <a:effectLst/>
                        <a:latin typeface="Tw Cen MT" panose="020B0602020104020603" pitchFamily="34" charset="0"/>
                      </a:endParaRPr>
                    </a:p>
                  </a:txBody>
                  <a:tcPr marL="4560" marR="4560" marT="4560" marB="0" anchor="ctr"/>
                </a:tc>
                <a:extLst>
                  <a:ext uri="{0D108BD9-81ED-4DB2-BD59-A6C34878D82A}">
                    <a16:rowId xmlns:a16="http://schemas.microsoft.com/office/drawing/2014/main" val="10000"/>
                  </a:ext>
                </a:extLst>
              </a:tr>
              <a:tr h="218859">
                <a:tc>
                  <a:txBody>
                    <a:bodyPr/>
                    <a:lstStyle/>
                    <a:p>
                      <a:pPr algn="l" rtl="0" fontAlgn="ctr"/>
                      <a:r>
                        <a:rPr lang="en-IN" sz="1100" u="none" strike="noStrike" dirty="0">
                          <a:effectLst/>
                        </a:rPr>
                        <a:t>Mash Plugin</a:t>
                      </a:r>
                      <a:endParaRPr lang="en-IN" sz="1100" b="1" i="0" u="none" strike="noStrike" dirty="0">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MASH is to create versatile motion design animations with procedural node networks. You can create crowd simulation by using MASH.</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none" strike="noStrike" dirty="0">
                          <a:effectLst/>
                          <a:hlinkClick r:id="rId2"/>
                        </a:rPr>
                        <a:t>https://www.youtube.com/watch?v=1xFeqi46_Ik</a:t>
                      </a:r>
                      <a:r>
                        <a:rPr lang="en-IN" sz="1000" u="none" strike="noStrike" baseline="0" dirty="0">
                          <a:effectLst/>
                        </a:rPr>
                        <a:t> </a:t>
                      </a:r>
                      <a:endParaRPr lang="en-IN" sz="1000" b="0" i="0" u="none" strike="noStrike" dirty="0">
                        <a:solidFill>
                          <a:srgbClr val="000000"/>
                        </a:solidFill>
                        <a:effectLst/>
                        <a:latin typeface="Tw Cen MT" panose="020B0602020104020603" pitchFamily="34" charset="0"/>
                      </a:endParaRPr>
                    </a:p>
                  </a:txBody>
                  <a:tcPr marL="4560" marR="4560" marT="4560" marB="0" anchor="ctr">
                    <a:noFill/>
                  </a:tcPr>
                </a:tc>
                <a:extLst>
                  <a:ext uri="{0D108BD9-81ED-4DB2-BD59-A6C34878D82A}">
                    <a16:rowId xmlns:a16="http://schemas.microsoft.com/office/drawing/2014/main" val="10001"/>
                  </a:ext>
                </a:extLst>
              </a:tr>
              <a:tr h="310051">
                <a:tc>
                  <a:txBody>
                    <a:bodyPr/>
                    <a:lstStyle/>
                    <a:p>
                      <a:pPr algn="l" rtl="0" fontAlgn="ctr"/>
                      <a:r>
                        <a:rPr lang="en-IN" sz="1100" u="none" strike="noStrike">
                          <a:effectLst/>
                        </a:rPr>
                        <a:t>Xgen Plugin</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Xgen lets you procedurally create and style hair, fur and feathers for characters. For set dressing, Xgen lets you quickly populate large-scale environments, including grass savannas, forests, rocky landscapes, and debris trails.</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none" strike="noStrike" dirty="0">
                          <a:effectLst/>
                          <a:hlinkClick r:id="rId3"/>
                        </a:rPr>
                        <a:t>https://www.youtube.com/watch?v=u7ijzPEtIyY</a:t>
                      </a:r>
                      <a:r>
                        <a:rPr lang="en-IN" sz="1000" u="none" strike="noStrike" baseline="0" dirty="0">
                          <a:effectLst/>
                        </a:rPr>
                        <a:t> </a:t>
                      </a:r>
                      <a:endParaRPr lang="en-IN" sz="1000" b="0" i="0" u="none" strike="noStrike" dirty="0">
                        <a:solidFill>
                          <a:srgbClr val="000000"/>
                        </a:solidFill>
                        <a:effectLst/>
                        <a:latin typeface="Tw Cen MT" panose="020B0602020104020603" pitchFamily="34" charset="0"/>
                      </a:endParaRPr>
                    </a:p>
                  </a:txBody>
                  <a:tcPr marL="4560" marR="4560" marT="4560" marB="0" anchor="ctr">
                    <a:noFill/>
                  </a:tcPr>
                </a:tc>
                <a:extLst>
                  <a:ext uri="{0D108BD9-81ED-4DB2-BD59-A6C34878D82A}">
                    <a16:rowId xmlns:a16="http://schemas.microsoft.com/office/drawing/2014/main" val="10002"/>
                  </a:ext>
                </a:extLst>
              </a:tr>
              <a:tr h="378444">
                <a:tc>
                  <a:txBody>
                    <a:bodyPr/>
                    <a:lstStyle/>
                    <a:p>
                      <a:pPr algn="l" rtl="0" fontAlgn="ctr"/>
                      <a:r>
                        <a:rPr lang="en-IN" sz="1100" u="none" strike="noStrike">
                          <a:effectLst/>
                        </a:rPr>
                        <a:t>Bifrost Plugin</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err="1">
                          <a:effectLst/>
                        </a:rPr>
                        <a:t>Bifröst</a:t>
                      </a:r>
                      <a:r>
                        <a:rPr lang="en-US" sz="1100" u="none" strike="noStrike" dirty="0">
                          <a:effectLst/>
                        </a:rPr>
                        <a:t> is a procedural framework that can create simulated liquid and aerodynamic effects using a FLIP (fluid implicit particle) solver. You can generate liquid from emitters and have it fall under gravity, interact with colliders to direct the flow and create splashes, and use fields to create jets and other effects. You can also create fluid gas effects like smoke.</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none" strike="noStrike" dirty="0">
                          <a:effectLst/>
                          <a:hlinkClick r:id="rId4"/>
                        </a:rPr>
                        <a:t>https://www.youtube.com/watch?v=ozQGslRwo6c</a:t>
                      </a:r>
                      <a:r>
                        <a:rPr lang="en-IN" sz="1000" u="none" strike="noStrike" dirty="0">
                          <a:effectLst/>
                        </a:rPr>
                        <a:t>  </a:t>
                      </a:r>
                      <a:endParaRPr lang="en-IN" sz="1000" b="0" i="0" u="none" strike="noStrike" dirty="0">
                        <a:solidFill>
                          <a:srgbClr val="000000"/>
                        </a:solidFill>
                        <a:effectLst/>
                        <a:latin typeface="Tw Cen MT" panose="020B0602020104020603" pitchFamily="34" charset="0"/>
                      </a:endParaRPr>
                    </a:p>
                  </a:txBody>
                  <a:tcPr marL="4560" marR="4560" marT="4560" marB="0" anchor="ctr">
                    <a:noFill/>
                  </a:tcPr>
                </a:tc>
                <a:extLst>
                  <a:ext uri="{0D108BD9-81ED-4DB2-BD59-A6C34878D82A}">
                    <a16:rowId xmlns:a16="http://schemas.microsoft.com/office/drawing/2014/main" val="10003"/>
                  </a:ext>
                </a:extLst>
              </a:tr>
              <a:tr h="291812">
                <a:tc>
                  <a:txBody>
                    <a:bodyPr/>
                    <a:lstStyle/>
                    <a:p>
                      <a:pPr algn="l" rtl="0" fontAlgn="ctr"/>
                      <a:r>
                        <a:rPr lang="en-IN" sz="1100" u="none" strike="noStrike">
                          <a:effectLst/>
                        </a:rPr>
                        <a:t>RealFlow</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RealFlow is a fluid and dynamics simulation tool for the 3D and visual effects industry. This stand-alone application can be used in conjunction with other 3D programs to simulate fluids, water surfaces, fluid-solid interactions, rigid bodies, soft bodies and meshes. </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none" strike="noStrike" dirty="0">
                          <a:effectLst/>
                          <a:hlinkClick r:id="rId5"/>
                        </a:rPr>
                        <a:t>https://www.youtube.com/watch?v=nnv-95w1d5A</a:t>
                      </a:r>
                      <a:r>
                        <a:rPr lang="en-IN" sz="1000" u="none" strike="noStrike" baseline="0" dirty="0">
                          <a:effectLst/>
                        </a:rPr>
                        <a:t> </a:t>
                      </a:r>
                      <a:endParaRPr lang="en-IN" sz="1000" b="0" i="0" u="none" strike="noStrike" dirty="0">
                        <a:solidFill>
                          <a:srgbClr val="000000"/>
                        </a:solidFill>
                        <a:effectLst/>
                        <a:latin typeface="Tw Cen MT" panose="020B0602020104020603" pitchFamily="34" charset="0"/>
                      </a:endParaRPr>
                    </a:p>
                  </a:txBody>
                  <a:tcPr marL="4560" marR="4560" marT="4560" marB="0" anchor="ctr">
                    <a:noFill/>
                  </a:tcPr>
                </a:tc>
                <a:extLst>
                  <a:ext uri="{0D108BD9-81ED-4DB2-BD59-A6C34878D82A}">
                    <a16:rowId xmlns:a16="http://schemas.microsoft.com/office/drawing/2014/main" val="10004"/>
                  </a:ext>
                </a:extLst>
              </a:tr>
              <a:tr h="196061">
                <a:tc>
                  <a:txBody>
                    <a:bodyPr/>
                    <a:lstStyle/>
                    <a:p>
                      <a:pPr algn="l" rtl="0" fontAlgn="ctr"/>
                      <a:r>
                        <a:rPr lang="en-IN" sz="1100" u="none" strike="noStrike">
                          <a:effectLst/>
                        </a:rPr>
                        <a:t>Adobe After Effects</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We use AFX to create Motion Graphics, effects by using plug-ins and basic compositing.</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6"/>
                        </a:rPr>
                        <a:t>https://www.youtube.com/watch?v=nElk0UWm0Cw</a:t>
                      </a:r>
                      <a:endParaRPr lang="en-IN" sz="1000" b="0" i="0" u="sng" strike="noStrike" dirty="0">
                        <a:solidFill>
                          <a:srgbClr val="000000"/>
                        </a:solidFill>
                        <a:effectLst/>
                        <a:latin typeface="Tw Cen MT" panose="020B0602020104020603" pitchFamily="34" charset="0"/>
                      </a:endParaRPr>
                    </a:p>
                  </a:txBody>
                  <a:tcPr marL="4560" marR="4560" marT="4560" marB="0" anchor="ctr">
                    <a:noFill/>
                  </a:tcPr>
                </a:tc>
                <a:extLst>
                  <a:ext uri="{0D108BD9-81ED-4DB2-BD59-A6C34878D82A}">
                    <a16:rowId xmlns:a16="http://schemas.microsoft.com/office/drawing/2014/main" val="10005"/>
                  </a:ext>
                </a:extLst>
              </a:tr>
              <a:tr h="205181">
                <a:tc>
                  <a:txBody>
                    <a:bodyPr/>
                    <a:lstStyle/>
                    <a:p>
                      <a:pPr algn="l" rtl="0" fontAlgn="ctr"/>
                      <a:r>
                        <a:rPr lang="en-IN" sz="1100" u="none" strike="noStrike">
                          <a:effectLst/>
                        </a:rPr>
                        <a:t>Element 3D Plug-ins</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a:effectLst/>
                        </a:rPr>
                        <a:t>Element 3D is a 3D object-based particle engine that allows you to work, manipulate, and render your 3D models right inside After Effects.</a:t>
                      </a:r>
                      <a:endParaRPr lang="en-US" sz="1100" b="0" i="0" u="none" strike="noStrike">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7"/>
                        </a:rPr>
                        <a:t>https://www.youtube.com/watch?v=Xe0aADhVjE4</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06"/>
                  </a:ext>
                </a:extLst>
              </a:tr>
              <a:tr h="273574">
                <a:tc>
                  <a:txBody>
                    <a:bodyPr/>
                    <a:lstStyle/>
                    <a:p>
                      <a:pPr algn="l" rtl="0" fontAlgn="ctr"/>
                      <a:r>
                        <a:rPr lang="en-IN" sz="1100" u="none" strike="noStrike">
                          <a:effectLst/>
                        </a:rPr>
                        <a:t>Blackmagic Fusion</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Fusion is a compositing software. We teach masking, Rotoscope, Color Correction, Compose 3D render passes, Keying, Tracking Stabilize, Camera projection, Particles, Paint tools, Clean up/Wire-Rig Removal. Prime Focus is using it for Roto &amp; Stereo conversion.</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8"/>
                        </a:rPr>
                        <a:t>https://www.youtube.com/watch?v=kHEGmdDgdPo</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07"/>
                  </a:ext>
                </a:extLst>
              </a:tr>
              <a:tr h="273574">
                <a:tc>
                  <a:txBody>
                    <a:bodyPr/>
                    <a:lstStyle/>
                    <a:p>
                      <a:pPr algn="l" rtl="0" fontAlgn="ctr"/>
                      <a:r>
                        <a:rPr lang="en-IN" sz="1100" u="none" strike="noStrike">
                          <a:effectLst/>
                        </a:rPr>
                        <a:t>Foundry Nuke</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Nuke is a node based compositing software, We cover Rotoscopy, Color Management, Tracking, stabilizing, Keying, Camera projection, Relighting, Clean-up. It is widely used software in many studios such as Red Chili, Double negative, </a:t>
                      </a:r>
                      <a:r>
                        <a:rPr lang="en-US" sz="1100" u="none" strike="noStrike" dirty="0" err="1">
                          <a:effectLst/>
                        </a:rPr>
                        <a:t>Prana</a:t>
                      </a:r>
                      <a:r>
                        <a:rPr lang="en-US" sz="1100" u="none" strike="noStrike" dirty="0">
                          <a:effectLst/>
                        </a:rPr>
                        <a:t>, NYVFX.</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9"/>
                        </a:rPr>
                        <a:t>https://www.youtube.com/watch?v=Q4Gbbe_GfRc</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08"/>
                  </a:ext>
                </a:extLst>
              </a:tr>
              <a:tr h="182383">
                <a:tc>
                  <a:txBody>
                    <a:bodyPr/>
                    <a:lstStyle/>
                    <a:p>
                      <a:pPr algn="l" rtl="0" fontAlgn="ctr"/>
                      <a:r>
                        <a:rPr lang="en-IN" sz="1100" u="none" strike="noStrike">
                          <a:effectLst/>
                        </a:rPr>
                        <a:t>Boris Mocha</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a:effectLst/>
                        </a:rPr>
                        <a:t>Mocha features GPU-accelerated planar tracking, object removal, advanced rotoscoping tools, stabilization. It is also available as a plug-in in After Effects.</a:t>
                      </a:r>
                      <a:endParaRPr lang="en-US" sz="1100" b="0" i="0" u="none" strike="noStrike">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10"/>
                        </a:rPr>
                        <a:t>https://www.youtube.com/watch?v=LV1l0DO8FZA</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09"/>
                  </a:ext>
                </a:extLst>
              </a:tr>
              <a:tr h="182383">
                <a:tc>
                  <a:txBody>
                    <a:bodyPr/>
                    <a:lstStyle/>
                    <a:p>
                      <a:pPr algn="l" rtl="0" fontAlgn="ctr"/>
                      <a:r>
                        <a:rPr lang="en-US" sz="1100" b="0" i="0" u="none" strike="noStrike" dirty="0">
                          <a:solidFill>
                            <a:schemeClr val="dk1"/>
                          </a:solidFill>
                          <a:effectLst/>
                          <a:latin typeface="+mn-lt"/>
                        </a:rPr>
                        <a:t>3D</a:t>
                      </a:r>
                      <a:r>
                        <a:rPr lang="en-US" sz="1100" b="0" i="0" u="none" strike="noStrike" baseline="0" dirty="0">
                          <a:solidFill>
                            <a:schemeClr val="dk1"/>
                          </a:solidFill>
                          <a:effectLst/>
                          <a:latin typeface="+mn-lt"/>
                        </a:rPr>
                        <a:t> Equalizer</a:t>
                      </a:r>
                      <a:endParaRPr lang="en-IN" sz="1100" b="1" i="0" u="none" strike="noStrike" dirty="0">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It allows the insertion of computer graphics into live-action footage with correct position, scale, orientation, and motion relative to the photographed objects in the shot.</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dirty="0">
                          <a:hlinkClick r:id="rId11"/>
                        </a:rPr>
                        <a:t>https://www.3dequalizer.com/?site=vfx_work</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10"/>
                  </a:ext>
                </a:extLst>
              </a:tr>
              <a:tr h="273574">
                <a:tc>
                  <a:txBody>
                    <a:bodyPr/>
                    <a:lstStyle/>
                    <a:p>
                      <a:pPr algn="l" rtl="0" fontAlgn="ctr"/>
                      <a:r>
                        <a:rPr lang="en-IN" sz="1100" u="none" strike="noStrike" dirty="0">
                          <a:effectLst/>
                        </a:rPr>
                        <a:t>Silhouette   </a:t>
                      </a:r>
                      <a:endParaRPr lang="en-IN" sz="1100" b="1" i="0" u="none" strike="noStrike" dirty="0">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a:effectLst/>
                        </a:rPr>
                        <a:t>SilhouetteFX began as a rotoscoping tool for the visual effects industry. SilhouetteFX has been expanded to include capabilities facilitating paint, warping and morphing, 2D to 3D conversion. It is majorly used in Prime Focus, RMW, Red Chilli etc.</a:t>
                      </a:r>
                      <a:endParaRPr lang="en-US" sz="1100" b="0" i="0" u="none" strike="noStrike">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12"/>
                        </a:rPr>
                        <a:t>https://www.youtube.com/watch?v=BuziIdFxBIw</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11"/>
                  </a:ext>
                </a:extLst>
              </a:tr>
              <a:tr h="146167">
                <a:tc>
                  <a:txBody>
                    <a:bodyPr/>
                    <a:lstStyle/>
                    <a:p>
                      <a:pPr algn="l" rtl="0" fontAlgn="ctr"/>
                      <a:r>
                        <a:rPr lang="en-IN" sz="1100" u="none" strike="noStrike">
                          <a:effectLst/>
                        </a:rPr>
                        <a:t>Syntheyes</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dirty="0">
                          <a:effectLst/>
                        </a:rPr>
                        <a:t>Syntheyes is a program for 3-D camera tracking, also known as match-moving.</a:t>
                      </a:r>
                      <a:endParaRPr lang="en-US" sz="1100" b="0" i="0" u="none" strike="noStrike" dirty="0">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13"/>
                        </a:rPr>
                        <a:t>https://www.youtube.com/watch?v=N6hnno5FZrU</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12"/>
                  </a:ext>
                </a:extLst>
              </a:tr>
              <a:tr h="305491">
                <a:tc>
                  <a:txBody>
                    <a:bodyPr/>
                    <a:lstStyle/>
                    <a:p>
                      <a:pPr algn="l" rtl="0" fontAlgn="ctr"/>
                      <a:r>
                        <a:rPr lang="en-IN" sz="1100" u="none" strike="noStrike">
                          <a:effectLst/>
                        </a:rPr>
                        <a:t>Davinci Resolve</a:t>
                      </a:r>
                      <a:endParaRPr lang="en-IN" sz="1100" b="1" i="0" u="none" strike="noStrike">
                        <a:solidFill>
                          <a:srgbClr val="000000"/>
                        </a:solidFill>
                        <a:effectLst/>
                        <a:latin typeface="Tw Cen MT" panose="020B0602020104020603" pitchFamily="34" charset="0"/>
                      </a:endParaRPr>
                    </a:p>
                  </a:txBody>
                  <a:tcPr marL="4560" marR="4560" marT="4560" marB="0" anchor="ctr"/>
                </a:tc>
                <a:tc>
                  <a:txBody>
                    <a:bodyPr/>
                    <a:lstStyle/>
                    <a:p>
                      <a:pPr algn="l" fontAlgn="b"/>
                      <a:r>
                        <a:rPr lang="en-US" sz="1100" u="none" strike="noStrike">
                          <a:effectLst/>
                        </a:rPr>
                        <a:t>DaVinci Resolve  is the world’s only solution that combines professional 8K editing, color correction, visual effects and audio post production all in one software tool! It has inbuilt Fusion as free software.</a:t>
                      </a:r>
                      <a:endParaRPr lang="en-US" sz="1100" b="0" i="0" u="none" strike="noStrike">
                        <a:solidFill>
                          <a:srgbClr val="000000"/>
                        </a:solidFill>
                        <a:effectLst/>
                        <a:latin typeface="Calibri" panose="020F0502020204030204" pitchFamily="34" charset="0"/>
                      </a:endParaRPr>
                    </a:p>
                  </a:txBody>
                  <a:tcPr marL="4560" marR="4560" marT="4560" marB="0" anchor="b">
                    <a:noFill/>
                  </a:tcPr>
                </a:tc>
                <a:tc>
                  <a:txBody>
                    <a:bodyPr/>
                    <a:lstStyle/>
                    <a:p>
                      <a:pPr algn="l" rtl="0" fontAlgn="ctr"/>
                      <a:r>
                        <a:rPr lang="en-IN" sz="1000" u="sng" strike="noStrike" dirty="0">
                          <a:effectLst/>
                          <a:hlinkClick r:id="rId14"/>
                        </a:rPr>
                        <a:t>https://www.youtube.com/watch?v=N-qqG_RR6Eo</a:t>
                      </a:r>
                      <a:endParaRPr lang="en-IN" sz="1000" b="0" i="0" u="sng" strike="noStrike" dirty="0">
                        <a:solidFill>
                          <a:srgbClr val="0563C1"/>
                        </a:solidFill>
                        <a:effectLst/>
                        <a:latin typeface="Calibri" panose="020F0502020204030204" pitchFamily="34" charset="0"/>
                      </a:endParaRPr>
                    </a:p>
                  </a:txBody>
                  <a:tcPr marL="4560" marR="4560" marT="4560" marB="0" anchor="ctr">
                    <a:noFill/>
                  </a:tcPr>
                </a:tc>
                <a:extLst>
                  <a:ext uri="{0D108BD9-81ED-4DB2-BD59-A6C34878D82A}">
                    <a16:rowId xmlns:a16="http://schemas.microsoft.com/office/drawing/2014/main" val="10013"/>
                  </a:ext>
                </a:extLst>
              </a:tr>
            </a:tbl>
          </a:graphicData>
        </a:graphic>
      </p:graphicFrame>
      <p:sp>
        <p:nvSpPr>
          <p:cNvPr id="5" name="Rectangle 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8802075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6950782" y="1943329"/>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TARGET AUDIENCE</a:t>
            </a:r>
            <a:endParaRPr lang="id-ID"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7065083" y="2674931"/>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7029176" y="2929731"/>
            <a:ext cx="4959624" cy="2716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US" sz="2000" dirty="0">
                <a:solidFill>
                  <a:schemeClr val="bg1">
                    <a:lumMod val="50000"/>
                  </a:schemeClr>
                </a:solidFill>
                <a:latin typeface="Bebas Neue" panose="020B0606020202050201"/>
              </a:rPr>
              <a:t>10</a:t>
            </a:r>
            <a:r>
              <a:rPr lang="en-US" sz="2000" baseline="30000" dirty="0">
                <a:solidFill>
                  <a:schemeClr val="bg1">
                    <a:lumMod val="50000"/>
                  </a:schemeClr>
                </a:solidFill>
                <a:latin typeface="Bebas Neue" panose="020B0606020202050201"/>
              </a:rPr>
              <a:t>th</a:t>
            </a:r>
            <a:r>
              <a:rPr lang="en-US" sz="2000" dirty="0">
                <a:solidFill>
                  <a:schemeClr val="bg1">
                    <a:lumMod val="50000"/>
                  </a:schemeClr>
                </a:solidFill>
                <a:latin typeface="Bebas Neue" panose="020B0606020202050201"/>
              </a:rPr>
              <a:t> Pass</a:t>
            </a:r>
          </a:p>
          <a:p>
            <a:pPr marL="285750" indent="-285750">
              <a:lnSpc>
                <a:spcPct val="100000"/>
              </a:lnSpc>
            </a:pPr>
            <a:r>
              <a:rPr lang="en-US" sz="2000" dirty="0">
                <a:solidFill>
                  <a:schemeClr val="bg1">
                    <a:lumMod val="50000"/>
                  </a:schemeClr>
                </a:solidFill>
                <a:latin typeface="Bebas Neue" panose="020B0606020202050201"/>
              </a:rPr>
              <a:t>12</a:t>
            </a:r>
            <a:r>
              <a:rPr lang="en-US" sz="2000" baseline="30000" dirty="0">
                <a:solidFill>
                  <a:schemeClr val="bg1">
                    <a:lumMod val="50000"/>
                  </a:schemeClr>
                </a:solidFill>
                <a:latin typeface="Bebas Neue" panose="020B0606020202050201"/>
              </a:rPr>
              <a:t>th</a:t>
            </a:r>
            <a:r>
              <a:rPr lang="en-US" sz="2000" dirty="0">
                <a:solidFill>
                  <a:schemeClr val="bg1">
                    <a:lumMod val="50000"/>
                  </a:schemeClr>
                </a:solidFill>
                <a:latin typeface="Bebas Neue" panose="020B0606020202050201"/>
              </a:rPr>
              <a:t> Pass / Fail</a:t>
            </a:r>
          </a:p>
          <a:p>
            <a:pPr marL="285750" indent="-285750">
              <a:lnSpc>
                <a:spcPct val="100000"/>
              </a:lnSpc>
            </a:pPr>
            <a:r>
              <a:rPr lang="en-US" sz="2000" dirty="0">
                <a:solidFill>
                  <a:schemeClr val="bg1">
                    <a:lumMod val="50000"/>
                  </a:schemeClr>
                </a:solidFill>
                <a:latin typeface="Bebas Neue" panose="020B0606020202050201"/>
              </a:rPr>
              <a:t>Under Graduate</a:t>
            </a:r>
          </a:p>
          <a:p>
            <a:pPr marL="285750" indent="-285750">
              <a:lnSpc>
                <a:spcPct val="100000"/>
              </a:lnSpc>
            </a:pPr>
            <a:r>
              <a:rPr lang="en-US" sz="2000" dirty="0">
                <a:solidFill>
                  <a:schemeClr val="bg1">
                    <a:lumMod val="50000"/>
                  </a:schemeClr>
                </a:solidFill>
                <a:latin typeface="Bebas Neue" panose="020B0606020202050201"/>
              </a:rPr>
              <a:t>Graduate / Post Graduate</a:t>
            </a:r>
          </a:p>
          <a:p>
            <a:pPr marL="285750" indent="-285750">
              <a:lnSpc>
                <a:spcPct val="100000"/>
              </a:lnSpc>
            </a:pPr>
            <a:r>
              <a:rPr lang="en-US" sz="2000" dirty="0">
                <a:solidFill>
                  <a:schemeClr val="bg1">
                    <a:lumMod val="50000"/>
                  </a:schemeClr>
                </a:solidFill>
                <a:latin typeface="Bebas Neue" panose="020B0606020202050201"/>
              </a:rPr>
              <a:t>Working Professionals</a:t>
            </a:r>
          </a:p>
          <a:p>
            <a:pPr marL="285750" indent="-285750">
              <a:lnSpc>
                <a:spcPct val="100000"/>
              </a:lnSpc>
            </a:pPr>
            <a:r>
              <a:rPr lang="en-US" sz="2000" dirty="0">
                <a:solidFill>
                  <a:schemeClr val="bg1">
                    <a:lumMod val="50000"/>
                  </a:schemeClr>
                </a:solidFill>
                <a:latin typeface="Bebas Neue" panose="020B0606020202050201"/>
              </a:rPr>
              <a:t>Entrepreneurs</a:t>
            </a:r>
          </a:p>
        </p:txBody>
      </p:sp>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7117637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ckgrounds-03.jpg"/>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pic>
        <p:nvPicPr>
          <p:cNvPr id="13" name="Picture Placeholder 5" descr="M&amp;E Industry-Title.jpg"/>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32965" r="40930" b="35948"/>
          <a:stretch/>
        </p:blipFill>
        <p:spPr>
          <a:xfrm>
            <a:off x="3750236" y="0"/>
            <a:ext cx="3182474" cy="4392706"/>
          </a:xfrm>
        </p:spPr>
      </p:pic>
      <p:sp>
        <p:nvSpPr>
          <p:cNvPr id="4" name="Rectangle 3"/>
          <p:cNvSpPr/>
          <p:nvPr/>
        </p:nvSpPr>
        <p:spPr>
          <a:xfrm>
            <a:off x="-1" y="4384833"/>
            <a:ext cx="12192001" cy="91928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12" name="Group 11"/>
          <p:cNvGrpSpPr/>
          <p:nvPr/>
        </p:nvGrpSpPr>
        <p:grpSpPr>
          <a:xfrm>
            <a:off x="236027" y="243425"/>
            <a:ext cx="11719946" cy="6371150"/>
            <a:chOff x="236027" y="243425"/>
            <a:chExt cx="11719946" cy="6371150"/>
          </a:xfrm>
        </p:grpSpPr>
        <p:sp>
          <p:nvSpPr>
            <p:cNvPr id="8" name="Half Frame 7"/>
            <p:cNvSpPr/>
            <p:nvPr/>
          </p:nvSpPr>
          <p:spPr>
            <a:xfrm>
              <a:off x="236027" y="243425"/>
              <a:ext cx="903280" cy="903280"/>
            </a:xfrm>
            <a:prstGeom prst="halfFrame">
              <a:avLst>
                <a:gd name="adj1" fmla="val 20431"/>
                <a:gd name="adj2" fmla="val 21661"/>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85000"/>
                    <a:alpha val="20000"/>
                  </a:schemeClr>
                </a:solidFill>
              </a:endParaRPr>
            </a:p>
          </p:txBody>
        </p:sp>
        <p:sp>
          <p:nvSpPr>
            <p:cNvPr id="9" name="Half Frame 8"/>
            <p:cNvSpPr/>
            <p:nvPr/>
          </p:nvSpPr>
          <p:spPr>
            <a:xfrm flipH="1" flipV="1">
              <a:off x="11052693" y="5711295"/>
              <a:ext cx="903280" cy="903280"/>
            </a:xfrm>
            <a:prstGeom prst="halfFrame">
              <a:avLst>
                <a:gd name="adj1" fmla="val 20431"/>
                <a:gd name="adj2" fmla="val 21661"/>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85000"/>
                    <a:alpha val="20000"/>
                  </a:schemeClr>
                </a:solidFill>
              </a:endParaRPr>
            </a:p>
          </p:txBody>
        </p:sp>
        <p:sp>
          <p:nvSpPr>
            <p:cNvPr id="10" name="Half Frame 9"/>
            <p:cNvSpPr/>
            <p:nvPr/>
          </p:nvSpPr>
          <p:spPr>
            <a:xfrm flipH="1">
              <a:off x="11052693" y="243425"/>
              <a:ext cx="903280" cy="903280"/>
            </a:xfrm>
            <a:prstGeom prst="halfFrame">
              <a:avLst>
                <a:gd name="adj1" fmla="val 20431"/>
                <a:gd name="adj2" fmla="val 21661"/>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85000"/>
                    <a:alpha val="20000"/>
                  </a:schemeClr>
                </a:solidFill>
              </a:endParaRPr>
            </a:p>
          </p:txBody>
        </p:sp>
        <p:sp>
          <p:nvSpPr>
            <p:cNvPr id="11" name="Half Frame 10"/>
            <p:cNvSpPr/>
            <p:nvPr/>
          </p:nvSpPr>
          <p:spPr>
            <a:xfrm flipV="1">
              <a:off x="236027" y="5711295"/>
              <a:ext cx="903280" cy="903280"/>
            </a:xfrm>
            <a:prstGeom prst="halfFrame">
              <a:avLst>
                <a:gd name="adj1" fmla="val 20431"/>
                <a:gd name="adj2" fmla="val 21661"/>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85000"/>
                    <a:alpha val="20000"/>
                  </a:schemeClr>
                </a:solidFill>
              </a:endParaRPr>
            </a:p>
          </p:txBody>
        </p:sp>
      </p:grpSp>
      <p:sp>
        <p:nvSpPr>
          <p:cNvPr id="14" name="TextBox 13"/>
          <p:cNvSpPr txBox="1"/>
          <p:nvPr/>
        </p:nvSpPr>
        <p:spPr>
          <a:xfrm>
            <a:off x="2537030" y="4346440"/>
            <a:ext cx="7023878" cy="584776"/>
          </a:xfrm>
          <a:prstGeom prst="rect">
            <a:avLst/>
          </a:prstGeom>
          <a:noFill/>
        </p:spPr>
        <p:txBody>
          <a:bodyPr wrap="none" rtlCol="0">
            <a:spAutoFit/>
          </a:bodyPr>
          <a:lstStyle/>
          <a:p>
            <a:pPr algn="ctr"/>
            <a:r>
              <a:rPr lang="en-US" sz="3200" b="1" dirty="0">
                <a:solidFill>
                  <a:srgbClr val="FFE800"/>
                </a:solidFill>
                <a:effectLst>
                  <a:outerShdw blurRad="50800" dist="38100" dir="8100000" algn="tr" rotWithShape="0">
                    <a:prstClr val="black">
                      <a:alpha val="40000"/>
                    </a:prstClr>
                  </a:outerShdw>
                </a:effectLst>
                <a:latin typeface="Bebas Neue" panose="020B0606020202050201" pitchFamily="34" charset="0"/>
              </a:rPr>
              <a:t>INDIAN MEDIA &amp; ENTERTAINMENT</a:t>
            </a:r>
            <a:endParaRPr lang="id-ID" sz="3200" b="1" dirty="0">
              <a:solidFill>
                <a:srgbClr val="FFE800"/>
              </a:solidFill>
              <a:effectLst>
                <a:outerShdw blurRad="50800" dist="38100" dir="8100000" algn="tr" rotWithShape="0">
                  <a:prstClr val="black">
                    <a:alpha val="40000"/>
                  </a:prstClr>
                </a:outerShdw>
              </a:effectLst>
              <a:latin typeface="Bebas Neue" panose="020B0606020202050201" pitchFamily="34" charset="0"/>
            </a:endParaRPr>
          </a:p>
        </p:txBody>
      </p:sp>
      <p:sp>
        <p:nvSpPr>
          <p:cNvPr id="15" name="TextBox 14"/>
          <p:cNvSpPr txBox="1"/>
          <p:nvPr/>
        </p:nvSpPr>
        <p:spPr>
          <a:xfrm>
            <a:off x="2257667" y="4811820"/>
            <a:ext cx="7604114" cy="523220"/>
          </a:xfrm>
          <a:prstGeom prst="rect">
            <a:avLst/>
          </a:prstGeom>
          <a:noFill/>
        </p:spPr>
        <p:txBody>
          <a:bodyPr wrap="square" rtlCol="0">
            <a:spAutoFit/>
          </a:bodyPr>
          <a:lstStyle/>
          <a:p>
            <a:pPr algn="ctr"/>
            <a:r>
              <a:rPr lang="en-US" sz="2800" b="1" dirty="0">
                <a:solidFill>
                  <a:schemeClr val="bg1">
                    <a:lumMod val="95000"/>
                  </a:schemeClr>
                </a:solidFill>
                <a:effectLst>
                  <a:outerShdw blurRad="50800" dist="38100" dir="8100000" algn="tr" rotWithShape="0">
                    <a:prstClr val="black">
                      <a:alpha val="40000"/>
                    </a:prstClr>
                  </a:outerShdw>
                </a:effectLst>
                <a:latin typeface="Segoe UI" panose="020B0502040204020203" pitchFamily="34" charset="0"/>
                <a:cs typeface="Segoe UI" panose="020B0502040204020203" pitchFamily="34" charset="0"/>
              </a:rPr>
              <a:t>INDUSTRY</a:t>
            </a:r>
          </a:p>
        </p:txBody>
      </p:sp>
      <p:pic>
        <p:nvPicPr>
          <p:cNvPr id="18" name="Picture 17" descr="PUBG-01.jpg"/>
          <p:cNvPicPr>
            <a:picLocks noChangeAspect="1"/>
          </p:cNvPicPr>
          <p:nvPr/>
        </p:nvPicPr>
        <p:blipFill rotWithShape="1">
          <a:blip r:embed="rId4" cstate="print">
            <a:extLst>
              <a:ext uri="{28A0092B-C50C-407E-A947-70E740481C1C}">
                <a14:useLocalDpi xmlns:a14="http://schemas.microsoft.com/office/drawing/2010/main" val="0"/>
              </a:ext>
            </a:extLst>
          </a:blip>
          <a:srcRect l="30415" r="30449"/>
          <a:stretch/>
        </p:blipFill>
        <p:spPr>
          <a:xfrm>
            <a:off x="0" y="0"/>
            <a:ext cx="3765176" cy="4459545"/>
          </a:xfrm>
          <a:prstGeom prst="rect">
            <a:avLst/>
          </a:prstGeom>
        </p:spPr>
      </p:pic>
      <p:pic>
        <p:nvPicPr>
          <p:cNvPr id="3" name="Picture 2" descr="game-art-head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04276"/>
            <a:ext cx="6648823" cy="1553723"/>
          </a:xfrm>
          <a:prstGeom prst="rect">
            <a:avLst/>
          </a:prstGeom>
        </p:spPr>
      </p:pic>
      <p:pic>
        <p:nvPicPr>
          <p:cNvPr id="17" name="Picture 16" descr="ott_platforms_660_080819114646.jpg"/>
          <p:cNvPicPr>
            <a:picLocks noChangeAspect="1"/>
          </p:cNvPicPr>
          <p:nvPr/>
        </p:nvPicPr>
        <p:blipFill>
          <a:blip r:embed="rId6" cstate="print"/>
          <a:srcRect l="8095" t="24857" r="19385" b="5657"/>
          <a:stretch>
            <a:fillRect/>
          </a:stretch>
        </p:blipFill>
        <p:spPr>
          <a:xfrm>
            <a:off x="6953223" y="404950"/>
            <a:ext cx="5238777" cy="3422468"/>
          </a:xfrm>
          <a:prstGeom prst="rect">
            <a:avLst/>
          </a:prstGeom>
        </p:spPr>
      </p:pic>
      <p:pic>
        <p:nvPicPr>
          <p:cNvPr id="16" name="Picture 15" descr="dreamstime_xl_142501942.jpg"/>
          <p:cNvPicPr>
            <a:picLocks noChangeAspect="1"/>
          </p:cNvPicPr>
          <p:nvPr/>
        </p:nvPicPr>
        <p:blipFill>
          <a:blip r:embed="rId7" cstate="print"/>
          <a:srcRect l="2713" t="40850" r="20542" b="29542"/>
          <a:stretch>
            <a:fillRect/>
          </a:stretch>
        </p:blipFill>
        <p:spPr>
          <a:xfrm>
            <a:off x="6648992" y="5303520"/>
            <a:ext cx="5543008" cy="1540591"/>
          </a:xfrm>
          <a:prstGeom prst="rect">
            <a:avLst/>
          </a:prstGeom>
        </p:spPr>
      </p:pic>
      <p:sp>
        <p:nvSpPr>
          <p:cNvPr id="19" name="Rectangle 1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60603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pl watching Mobile.png"/>
          <p:cNvPicPr>
            <a:picLocks noChangeAspect="1"/>
          </p:cNvPicPr>
          <p:nvPr/>
        </p:nvPicPr>
        <p:blipFill rotWithShape="1">
          <a:blip r:embed="rId2" cstate="print">
            <a:extLst>
              <a:ext uri="{28A0092B-C50C-407E-A947-70E740481C1C}">
                <a14:useLocalDpi xmlns:a14="http://schemas.microsoft.com/office/drawing/2010/main" val="0"/>
              </a:ext>
            </a:extLst>
          </a:blip>
          <a:srcRect l="38725" t="8444" r="11887" b="30684"/>
          <a:stretch/>
        </p:blipFill>
        <p:spPr>
          <a:xfrm>
            <a:off x="0" y="3439427"/>
            <a:ext cx="5320929" cy="3390155"/>
          </a:xfrm>
          <a:prstGeom prst="rect">
            <a:avLst/>
          </a:prstGeom>
        </p:spPr>
      </p:pic>
      <p:sp>
        <p:nvSpPr>
          <p:cNvPr id="15" name="TextBox 14"/>
          <p:cNvSpPr txBox="1"/>
          <p:nvPr/>
        </p:nvSpPr>
        <p:spPr>
          <a:xfrm>
            <a:off x="5803785" y="1208113"/>
            <a:ext cx="5747656" cy="5285421"/>
          </a:xfrm>
          <a:prstGeom prst="rect">
            <a:avLst/>
          </a:prstGeom>
          <a:noFill/>
          <a:ln>
            <a:noFill/>
          </a:ln>
        </p:spPr>
        <p:txBody>
          <a:bodyPr wrap="square" rtlCol="0">
            <a:spAutoFit/>
          </a:bodyPr>
          <a:lstStyle/>
          <a:p>
            <a:pPr>
              <a:lnSpc>
                <a:spcPct val="110000"/>
              </a:lnSpc>
              <a:buFont typeface="Arial" pitchFamily="34" charset="0"/>
              <a:buChar char="•"/>
            </a:pPr>
            <a:r>
              <a:rPr lang="en-US" sz="2200" dirty="0"/>
              <a:t>India produced and licensed around </a:t>
            </a:r>
            <a:r>
              <a:rPr lang="en-US" sz="2200" b="1" dirty="0">
                <a:solidFill>
                  <a:schemeClr val="accent5"/>
                </a:solidFill>
              </a:rPr>
              <a:t>750,000 hours of content in 2018</a:t>
            </a:r>
          </a:p>
          <a:p>
            <a:pPr>
              <a:lnSpc>
                <a:spcPct val="110000"/>
              </a:lnSpc>
              <a:buFont typeface="Arial" pitchFamily="34" charset="0"/>
              <a:buChar char="•"/>
            </a:pPr>
            <a:endParaRPr lang="en-US" sz="2200" dirty="0"/>
          </a:p>
          <a:p>
            <a:pPr>
              <a:lnSpc>
                <a:spcPct val="110000"/>
              </a:lnSpc>
              <a:buFont typeface="Arial" pitchFamily="34" charset="0"/>
              <a:buChar char="•"/>
            </a:pPr>
            <a:r>
              <a:rPr lang="en-US" sz="2200" dirty="0"/>
              <a:t>India’s Media Consumption growth is 9 times that of USA</a:t>
            </a:r>
          </a:p>
          <a:p>
            <a:pPr>
              <a:lnSpc>
                <a:spcPct val="110000"/>
              </a:lnSpc>
              <a:buFont typeface="Arial" pitchFamily="34" charset="0"/>
              <a:buChar char="•"/>
            </a:pPr>
            <a:endParaRPr lang="en-US" sz="2200" dirty="0"/>
          </a:p>
          <a:p>
            <a:pPr>
              <a:lnSpc>
                <a:spcPct val="110000"/>
              </a:lnSpc>
              <a:buFont typeface="Arial" pitchFamily="34" charset="0"/>
              <a:buChar char="•"/>
            </a:pPr>
            <a:r>
              <a:rPr lang="en-US" sz="2200" dirty="0"/>
              <a:t>Average Media Consumption is 4 hours, 34 mins each day in 2018</a:t>
            </a:r>
          </a:p>
          <a:p>
            <a:pPr>
              <a:lnSpc>
                <a:spcPct val="110000"/>
              </a:lnSpc>
              <a:buFont typeface="Arial" pitchFamily="34" charset="0"/>
              <a:buChar char="•"/>
            </a:pPr>
            <a:endParaRPr lang="en-US" sz="2200" dirty="0"/>
          </a:p>
          <a:p>
            <a:pPr>
              <a:lnSpc>
                <a:spcPct val="110000"/>
              </a:lnSpc>
              <a:buFont typeface="Arial" pitchFamily="34" charset="0"/>
              <a:buChar char="•"/>
            </a:pPr>
            <a:r>
              <a:rPr lang="en-US" sz="2200" b="1" dirty="0">
                <a:solidFill>
                  <a:schemeClr val="accent5"/>
                </a:solidFill>
              </a:rPr>
              <a:t>Netflix</a:t>
            </a:r>
            <a:r>
              <a:rPr lang="en-US" sz="2200" dirty="0"/>
              <a:t> is investing US$ 1.1 </a:t>
            </a:r>
            <a:r>
              <a:rPr lang="en-US" sz="2200" dirty="0" err="1"/>
              <a:t>Bn</a:t>
            </a:r>
            <a:r>
              <a:rPr lang="en-US" sz="2200" dirty="0"/>
              <a:t> on animated content worldwide</a:t>
            </a:r>
          </a:p>
          <a:p>
            <a:pPr>
              <a:lnSpc>
                <a:spcPct val="110000"/>
              </a:lnSpc>
              <a:buFont typeface="Arial" pitchFamily="34" charset="0"/>
              <a:buChar char="•"/>
            </a:pPr>
            <a:endParaRPr lang="en-US" sz="2200" dirty="0"/>
          </a:p>
          <a:p>
            <a:pPr>
              <a:lnSpc>
                <a:spcPct val="110000"/>
              </a:lnSpc>
              <a:buFont typeface="Arial" pitchFamily="34" charset="0"/>
              <a:buChar char="•"/>
            </a:pPr>
            <a:r>
              <a:rPr lang="en-US" sz="2200" b="1" dirty="0">
                <a:solidFill>
                  <a:schemeClr val="accent5"/>
                </a:solidFill>
              </a:rPr>
              <a:t>Amazon</a:t>
            </a:r>
            <a:r>
              <a:rPr lang="en-US" sz="2200" dirty="0"/>
              <a:t> invested US$ 30 Million on Indian local content</a:t>
            </a:r>
          </a:p>
        </p:txBody>
      </p:sp>
      <p:pic>
        <p:nvPicPr>
          <p:cNvPr id="14" name="Picture 13" descr="TV watching--621x414--621x414--621x414.jpg"/>
          <p:cNvPicPr>
            <a:picLocks noChangeAspect="1"/>
          </p:cNvPicPr>
          <p:nvPr/>
        </p:nvPicPr>
        <p:blipFill>
          <a:blip r:embed="rId3" cstate="print"/>
          <a:srcRect l="3686" b="7955"/>
          <a:stretch>
            <a:fillRect/>
          </a:stretch>
        </p:blipFill>
        <p:spPr>
          <a:xfrm flipH="1">
            <a:off x="5188" y="-9172"/>
            <a:ext cx="5302662" cy="3423293"/>
          </a:xfrm>
          <a:prstGeom prst="rect">
            <a:avLst/>
          </a:prstGeom>
        </p:spPr>
      </p:pic>
      <p:sp>
        <p:nvSpPr>
          <p:cNvPr id="7" name="Rectangle 6"/>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65161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6609" y="98665"/>
            <a:ext cx="6649140" cy="646331"/>
          </a:xfrm>
          <a:prstGeom prst="rect">
            <a:avLst/>
          </a:prstGeom>
          <a:noFill/>
        </p:spPr>
        <p:txBody>
          <a:bodyPr wrap="square" rtlCol="0">
            <a:spAutoFit/>
          </a:bodyPr>
          <a:lstStyle/>
          <a:p>
            <a:pPr algn="ctr"/>
            <a:r>
              <a:rPr lang="en-US" sz="3600" b="1" dirty="0">
                <a:solidFill>
                  <a:schemeClr val="accent1">
                    <a:lumMod val="75000"/>
                  </a:schemeClr>
                </a:solidFill>
                <a:effectLst>
                  <a:outerShdw blurRad="50800" dist="38100" dir="8100000" algn="tr" rotWithShape="0">
                    <a:prstClr val="black">
                      <a:alpha val="40000"/>
                    </a:prstClr>
                  </a:outerShdw>
                </a:effectLst>
                <a:latin typeface="Bebas Neue" panose="020B0606020202050201" pitchFamily="34" charset="0"/>
              </a:rPr>
              <a:t>MEDIA &amp; ENTERTAINMENT</a:t>
            </a:r>
            <a:endParaRPr lang="id-ID" sz="3600" b="1" dirty="0">
              <a:solidFill>
                <a:schemeClr val="accent1">
                  <a:lumMod val="75000"/>
                </a:schemeClr>
              </a:solidFill>
              <a:effectLst>
                <a:outerShdw blurRad="50800" dist="38100" dir="8100000" algn="tr" rotWithShape="0">
                  <a:prstClr val="black">
                    <a:alpha val="40000"/>
                  </a:prstClr>
                </a:outerShdw>
              </a:effectLst>
              <a:latin typeface="Bebas Neue" panose="020B0606020202050201" pitchFamily="34" charset="0"/>
            </a:endParaRPr>
          </a:p>
        </p:txBody>
      </p:sp>
      <p:sp>
        <p:nvSpPr>
          <p:cNvPr id="4" name="TextBox 3"/>
          <p:cNvSpPr txBox="1"/>
          <p:nvPr/>
        </p:nvSpPr>
        <p:spPr>
          <a:xfrm>
            <a:off x="1503115" y="731864"/>
            <a:ext cx="3729625" cy="461665"/>
          </a:xfrm>
          <a:prstGeom prst="rect">
            <a:avLst/>
          </a:prstGeom>
          <a:noFill/>
        </p:spPr>
        <p:txBody>
          <a:bodyPr wrap="square" rtlCol="0">
            <a:spAutoFit/>
          </a:bodyPr>
          <a:lstStyle/>
          <a:p>
            <a:pPr algn="ctr"/>
            <a:r>
              <a:rPr lang="en-US" sz="2400" b="1" dirty="0">
                <a:solidFill>
                  <a:schemeClr val="bg1">
                    <a:lumMod val="50000"/>
                  </a:schemeClr>
                </a:solidFill>
                <a:effectLst>
                  <a:outerShdw blurRad="50800" dist="38100" dir="8100000" algn="tr" rotWithShape="0">
                    <a:prstClr val="black">
                      <a:alpha val="40000"/>
                    </a:prstClr>
                  </a:outerShdw>
                </a:effectLst>
                <a:latin typeface="Segoe UI" panose="020B0502040204020203" pitchFamily="34" charset="0"/>
                <a:cs typeface="Segoe UI" panose="020B0502040204020203" pitchFamily="34" charset="0"/>
              </a:rPr>
              <a:t>9 SECTORS</a:t>
            </a:r>
            <a:endParaRPr lang="id-ID" sz="2400" b="1" dirty="0">
              <a:solidFill>
                <a:schemeClr val="bg1">
                  <a:lumMod val="50000"/>
                </a:schemeClr>
              </a:solidFill>
              <a:effectLst>
                <a:outerShdw blurRad="50800" dist="38100" dir="8100000" algn="tr" rotWithShape="0">
                  <a:prstClr val="black">
                    <a:alpha val="40000"/>
                  </a:prstClr>
                </a:outerShdw>
              </a:effectLst>
              <a:latin typeface="Segoe UI" panose="020B0502040204020203" pitchFamily="34" charset="0"/>
              <a:cs typeface="Segoe UI" panose="020B0502040204020203" pitchFamily="34" charset="0"/>
            </a:endParaRPr>
          </a:p>
        </p:txBody>
      </p:sp>
      <p:pic>
        <p:nvPicPr>
          <p:cNvPr id="12" name="Picture 11" descr="01-T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676" y="965121"/>
            <a:ext cx="2511615" cy="2282060"/>
          </a:xfrm>
          <a:prstGeom prst="rect">
            <a:avLst/>
          </a:prstGeom>
          <a:ln>
            <a:noFill/>
          </a:ln>
          <a:effectLst>
            <a:outerShdw blurRad="190500" algn="tl" rotWithShape="0">
              <a:srgbClr val="000000">
                <a:alpha val="70000"/>
              </a:srgbClr>
            </a:outerShdw>
          </a:effectLst>
        </p:spPr>
      </p:pic>
      <p:pic>
        <p:nvPicPr>
          <p:cNvPr id="13" name="Picture 12" descr="02-Pri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676" y="3393354"/>
            <a:ext cx="2527123" cy="2433526"/>
          </a:xfrm>
          <a:prstGeom prst="rect">
            <a:avLst/>
          </a:prstGeom>
          <a:ln>
            <a:noFill/>
          </a:ln>
          <a:effectLst>
            <a:outerShdw blurRad="190500" algn="tl" rotWithShape="0">
              <a:srgbClr val="000000">
                <a:alpha val="70000"/>
              </a:srgbClr>
            </a:outerShdw>
          </a:effectLst>
        </p:spPr>
      </p:pic>
      <p:pic>
        <p:nvPicPr>
          <p:cNvPr id="14" name="Picture 13" descr="03-Film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117" y="3537571"/>
            <a:ext cx="2468362" cy="2289309"/>
          </a:xfrm>
          <a:prstGeom prst="rect">
            <a:avLst/>
          </a:prstGeom>
          <a:ln>
            <a:noFill/>
          </a:ln>
          <a:effectLst>
            <a:outerShdw blurRad="190500" algn="tl" rotWithShape="0">
              <a:srgbClr val="000000">
                <a:alpha val="70000"/>
              </a:srgbClr>
            </a:outerShdw>
          </a:effectLst>
        </p:spPr>
      </p:pic>
      <p:pic>
        <p:nvPicPr>
          <p:cNvPr id="15" name="Picture 14" descr="04-Radi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0589" y="965121"/>
            <a:ext cx="2429345" cy="2264858"/>
          </a:xfrm>
          <a:prstGeom prst="rect">
            <a:avLst/>
          </a:prstGeom>
          <a:ln>
            <a:noFill/>
          </a:ln>
          <a:effectLst>
            <a:outerShdw blurRad="190500" algn="tl" rotWithShape="0">
              <a:srgbClr val="000000">
                <a:alpha val="70000"/>
              </a:srgbClr>
            </a:outerShdw>
          </a:effectLst>
        </p:spPr>
      </p:pic>
      <p:pic>
        <p:nvPicPr>
          <p:cNvPr id="16" name="Picture 15" descr="05-Music.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71517" y="2194160"/>
            <a:ext cx="2420483" cy="2198193"/>
          </a:xfrm>
          <a:prstGeom prst="rect">
            <a:avLst/>
          </a:prstGeom>
          <a:ln>
            <a:noFill/>
          </a:ln>
          <a:effectLst>
            <a:outerShdw blurRad="190500" algn="tl" rotWithShape="0">
              <a:srgbClr val="000000">
                <a:alpha val="70000"/>
              </a:srgbClr>
            </a:outerShdw>
          </a:effectLst>
        </p:spPr>
      </p:pic>
      <p:pic>
        <p:nvPicPr>
          <p:cNvPr id="18" name="Picture 17" descr="07-Animation-VFX.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9650" y="2087109"/>
            <a:ext cx="2451625" cy="2412295"/>
          </a:xfrm>
          <a:prstGeom prst="rect">
            <a:avLst/>
          </a:prstGeom>
          <a:ln>
            <a:noFill/>
          </a:ln>
          <a:effectLst>
            <a:outerShdw blurRad="190500" algn="tl" rotWithShape="0">
              <a:srgbClr val="000000">
                <a:alpha val="70000"/>
              </a:srgbClr>
            </a:outerShdw>
          </a:effectLst>
        </p:spPr>
      </p:pic>
      <p:pic>
        <p:nvPicPr>
          <p:cNvPr id="20" name="Picture 19" descr="Digital Media-Box.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5316" y="2084073"/>
            <a:ext cx="2665577" cy="2418366"/>
          </a:xfrm>
          <a:prstGeom prst="rect">
            <a:avLst/>
          </a:prstGeom>
          <a:ln>
            <a:noFill/>
          </a:ln>
          <a:effectLst>
            <a:outerShdw blurRad="190500" algn="tl" rotWithShape="0">
              <a:srgbClr val="000000">
                <a:alpha val="70000"/>
              </a:srgbClr>
            </a:outerShdw>
          </a:effectLst>
        </p:spPr>
      </p:pic>
      <p:pic>
        <p:nvPicPr>
          <p:cNvPr id="23" name="Picture 22" descr="06-OOH.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17252" y="965121"/>
            <a:ext cx="2625234" cy="2339317"/>
          </a:xfrm>
          <a:prstGeom prst="rect">
            <a:avLst/>
          </a:prstGeom>
          <a:ln>
            <a:noFill/>
          </a:ln>
          <a:effectLst>
            <a:outerShdw blurRad="190500" algn="tl" rotWithShape="0">
              <a:srgbClr val="000000">
                <a:alpha val="70000"/>
              </a:srgbClr>
            </a:outerShdw>
          </a:effectLst>
        </p:spPr>
      </p:pic>
      <p:pic>
        <p:nvPicPr>
          <p:cNvPr id="24" name="Picture 23" descr="08-Gaming.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28274" y="3481208"/>
            <a:ext cx="2592585" cy="2345672"/>
          </a:xfrm>
          <a:prstGeom prst="rect">
            <a:avLst/>
          </a:prstGeom>
          <a:ln>
            <a:noFill/>
          </a:ln>
          <a:effectLst>
            <a:outerShdw blurRad="190500" algn="tl" rotWithShape="0">
              <a:srgbClr val="000000">
                <a:alpha val="70000"/>
              </a:srgbClr>
            </a:outerShdw>
          </a:effectLst>
        </p:spPr>
      </p:pic>
      <p:sp>
        <p:nvSpPr>
          <p:cNvPr id="22" name="Rectangle 21"/>
          <p:cNvSpPr/>
          <p:nvPr/>
        </p:nvSpPr>
        <p:spPr>
          <a:xfrm>
            <a:off x="-2" y="6081694"/>
            <a:ext cx="12192002" cy="763243"/>
          </a:xfrm>
          <a:prstGeom prst="rect">
            <a:avLst/>
          </a:prstGeom>
          <a:solidFill>
            <a:schemeClr val="accent1">
              <a:lumMod val="75000"/>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Arial"/>
                <a:cs typeface="Arial"/>
              </a:rPr>
              <a:t>Estimated to grow at CAGR 13.1% from 2018-2023 to reach </a:t>
            </a:r>
            <a:r>
              <a:rPr lang="en-US" sz="2400" dirty="0" err="1">
                <a:latin typeface="Arial"/>
                <a:cs typeface="Arial"/>
              </a:rPr>
              <a:t>Rs</a:t>
            </a:r>
            <a:r>
              <a:rPr lang="en-US" sz="2400" dirty="0">
                <a:latin typeface="Arial"/>
                <a:cs typeface="Arial"/>
              </a:rPr>
              <a:t>. 2,660 Billion</a:t>
            </a:r>
          </a:p>
        </p:txBody>
      </p:sp>
      <p:sp>
        <p:nvSpPr>
          <p:cNvPr id="26" name="Rectangle 25"/>
          <p:cNvSpPr/>
          <p:nvPr/>
        </p:nvSpPr>
        <p:spPr>
          <a:xfrm>
            <a:off x="8341275" y="5641359"/>
            <a:ext cx="3695242" cy="369332"/>
          </a:xfrm>
          <a:prstGeom prst="rect">
            <a:avLst/>
          </a:prstGeom>
        </p:spPr>
        <p:txBody>
          <a:bodyPr wrap="none">
            <a:spAutoFit/>
          </a:bodyPr>
          <a:lstStyle/>
          <a:p>
            <a:r>
              <a:rPr lang="en-US" b="1" dirty="0"/>
              <a:t>Source :</a:t>
            </a:r>
            <a:r>
              <a:rPr lang="en-US" dirty="0"/>
              <a:t> KPMG in India analysis 2018</a:t>
            </a:r>
          </a:p>
        </p:txBody>
      </p:sp>
      <p:sp>
        <p:nvSpPr>
          <p:cNvPr id="19" name="Rectangle 1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9909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6936802" y="2379222"/>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sp>
        <p:nvSpPr>
          <p:cNvPr id="14" name="Text Placeholder 4"/>
          <p:cNvSpPr txBox="1">
            <a:spLocks/>
          </p:cNvSpPr>
          <p:nvPr/>
        </p:nvSpPr>
        <p:spPr>
          <a:xfrm>
            <a:off x="6763225" y="1725385"/>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GROWTH SECTORS</a:t>
            </a:r>
            <a:endParaRPr lang="id-ID" dirty="0">
              <a:solidFill>
                <a:schemeClr val="bg1">
                  <a:lumMod val="50000"/>
                </a:schemeClr>
              </a:solidFill>
              <a:latin typeface="Bebas Neue" panose="020B0606020202050201" pitchFamily="34" charset="0"/>
              <a:cs typeface="Calibri"/>
            </a:endParaRPr>
          </a:p>
        </p:txBody>
      </p:sp>
      <p:sp>
        <p:nvSpPr>
          <p:cNvPr id="16" name="Text Placeholder 4"/>
          <p:cNvSpPr txBox="1">
            <a:spLocks/>
          </p:cNvSpPr>
          <p:nvPr/>
        </p:nvSpPr>
        <p:spPr>
          <a:xfrm>
            <a:off x="6775924" y="1495598"/>
            <a:ext cx="2941077" cy="326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75000"/>
                  </a:schemeClr>
                </a:solidFill>
                <a:latin typeface="Segoe UI" panose="020B0502040204020203" pitchFamily="34" charset="0"/>
                <a:cs typeface="Segoe UI" panose="020B0502040204020203" pitchFamily="34" charset="0"/>
              </a:rPr>
              <a:t>MEDIA &amp; ENTERTAINMENT</a:t>
            </a:r>
            <a:endParaRPr lang="id-ID" sz="1400" dirty="0">
              <a:solidFill>
                <a:schemeClr val="bg1">
                  <a:lumMod val="75000"/>
                </a:schemeClr>
              </a:solidFill>
              <a:latin typeface="Segoe UI" panose="020B0502040204020203" pitchFamily="34" charset="0"/>
              <a:cs typeface="Segoe UI" panose="020B0502040204020203" pitchFamily="34" charset="0"/>
            </a:endParaRPr>
          </a:p>
        </p:txBody>
      </p:sp>
      <p:sp>
        <p:nvSpPr>
          <p:cNvPr id="21" name="Text Placeholder 4"/>
          <p:cNvSpPr txBox="1">
            <a:spLocks/>
          </p:cNvSpPr>
          <p:nvPr/>
        </p:nvSpPr>
        <p:spPr>
          <a:xfrm>
            <a:off x="6841619" y="2711787"/>
            <a:ext cx="4551324" cy="196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2400" dirty="0">
                <a:solidFill>
                  <a:schemeClr val="bg1">
                    <a:lumMod val="50000"/>
                  </a:schemeClr>
                </a:solidFill>
                <a:latin typeface="Segoe UI Light" panose="020B0502040204020203" pitchFamily="34" charset="0"/>
                <a:cs typeface="Segoe UI Light" panose="020B0502040204020203" pitchFamily="34" charset="0"/>
              </a:rPr>
              <a:t>ANIMATION &amp; VFX : 15.5%</a:t>
            </a:r>
          </a:p>
          <a:p>
            <a:pPr marL="0" indent="0">
              <a:lnSpc>
                <a:spcPct val="114000"/>
              </a:lnSpc>
              <a:buNone/>
              <a:defRPr/>
            </a:pPr>
            <a:r>
              <a:rPr lang="id-ID" sz="2400" dirty="0">
                <a:solidFill>
                  <a:schemeClr val="bg1">
                    <a:lumMod val="50000"/>
                  </a:schemeClr>
                </a:solidFill>
                <a:latin typeface="Segoe UI Light" panose="020B0502040204020203" pitchFamily="34" charset="0"/>
                <a:cs typeface="Segoe UI Light" panose="020B0502040204020203" pitchFamily="34" charset="0"/>
              </a:rPr>
              <a:t>GAMING : 22.1% </a:t>
            </a:r>
          </a:p>
          <a:p>
            <a:pPr marL="0" indent="0">
              <a:lnSpc>
                <a:spcPct val="114000"/>
              </a:lnSpc>
              <a:buNone/>
              <a:defRPr/>
            </a:pPr>
            <a:r>
              <a:rPr lang="id-ID" sz="2400" dirty="0">
                <a:solidFill>
                  <a:schemeClr val="bg1">
                    <a:lumMod val="50000"/>
                  </a:schemeClr>
                </a:solidFill>
                <a:latin typeface="Segoe UI Light" panose="020B0502040204020203" pitchFamily="34" charset="0"/>
                <a:cs typeface="Segoe UI Light" panose="020B0502040204020203" pitchFamily="34" charset="0"/>
              </a:rPr>
              <a:t>DIGITAL MEDIA  : 30.2%</a:t>
            </a:r>
          </a:p>
          <a:p>
            <a:pPr marL="0" indent="0">
              <a:lnSpc>
                <a:spcPct val="114000"/>
              </a:lnSpc>
              <a:buNone/>
              <a:defRPr/>
            </a:pPr>
            <a:endParaRPr lang="id-ID" sz="2400"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23" name="Extract 14"/>
          <p:cNvSpPr/>
          <p:nvPr/>
        </p:nvSpPr>
        <p:spPr>
          <a:xfrm>
            <a:off x="10376943" y="3934340"/>
            <a:ext cx="254000" cy="254000"/>
          </a:xfrm>
          <a:prstGeom prst="flowChartExtra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tract 15"/>
          <p:cNvSpPr/>
          <p:nvPr/>
        </p:nvSpPr>
        <p:spPr>
          <a:xfrm>
            <a:off x="10753460" y="2861564"/>
            <a:ext cx="254000" cy="254000"/>
          </a:xfrm>
          <a:prstGeom prst="flowChartExtra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tract 20"/>
          <p:cNvSpPr/>
          <p:nvPr/>
        </p:nvSpPr>
        <p:spPr>
          <a:xfrm>
            <a:off x="9351978" y="3387493"/>
            <a:ext cx="254000" cy="254000"/>
          </a:xfrm>
          <a:prstGeom prst="flowChartExtra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9498804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1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6"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82386" y="135598"/>
            <a:ext cx="11685497" cy="6722402"/>
            <a:chOff x="1942774" y="914400"/>
            <a:chExt cx="9144000" cy="5943600"/>
          </a:xfrm>
        </p:grpSpPr>
        <p:grpSp>
          <p:nvGrpSpPr>
            <p:cNvPr id="3" name="Group 2"/>
            <p:cNvGrpSpPr/>
            <p:nvPr/>
          </p:nvGrpSpPr>
          <p:grpSpPr>
            <a:xfrm>
              <a:off x="1942774" y="914400"/>
              <a:ext cx="9144000" cy="5943600"/>
              <a:chOff x="1902432" y="806825"/>
              <a:chExt cx="9144000" cy="59436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3333"/>
              <a:stretch/>
            </p:blipFill>
            <p:spPr>
              <a:xfrm>
                <a:off x="1902432" y="806825"/>
                <a:ext cx="9144000" cy="5943600"/>
              </a:xfrm>
              <a:prstGeom prst="rect">
                <a:avLst/>
              </a:prstGeom>
            </p:spPr>
          </p:pic>
          <p:pic>
            <p:nvPicPr>
              <p:cNvPr id="6" name="Picture 5"/>
              <p:cNvPicPr>
                <a:picLocks noChangeAspect="1"/>
              </p:cNvPicPr>
              <p:nvPr/>
            </p:nvPicPr>
            <p:blipFill>
              <a:blip r:embed="rId3" cstate="print"/>
              <a:stretch>
                <a:fillRect/>
              </a:stretch>
            </p:blipFill>
            <p:spPr>
              <a:xfrm>
                <a:off x="2424952" y="2026025"/>
                <a:ext cx="1230923" cy="695739"/>
              </a:xfrm>
              <a:prstGeom prst="rect">
                <a:avLst/>
              </a:prstGeom>
            </p:spPr>
          </p:pic>
        </p:grpSp>
        <p:sp>
          <p:nvSpPr>
            <p:cNvPr id="4" name="Rectangle 3"/>
            <p:cNvSpPr/>
            <p:nvPr/>
          </p:nvSpPr>
          <p:spPr>
            <a:xfrm>
              <a:off x="6506583" y="3196814"/>
              <a:ext cx="3914887" cy="152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7" name="Picture 2" descr="https://images-eu.ssl-images-amazon.com/images/I/51CNksbNcf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295" y="3148943"/>
            <a:ext cx="1032976" cy="1032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07051" y="3119012"/>
            <a:ext cx="2518841" cy="1072601"/>
          </a:xfrm>
          <a:prstGeom prst="rect">
            <a:avLst/>
          </a:prstGeom>
          <a:noFill/>
        </p:spPr>
        <p:txBody>
          <a:bodyPr wrap="square" rtlCol="0">
            <a:spAutoFit/>
          </a:bodyPr>
          <a:lstStyle/>
          <a:p>
            <a:pPr>
              <a:lnSpc>
                <a:spcPct val="130000"/>
              </a:lnSpc>
            </a:pPr>
            <a:r>
              <a:rPr lang="en-US" sz="16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Zee5</a:t>
            </a:r>
          </a:p>
          <a:p>
            <a:pPr>
              <a:lnSpc>
                <a:spcPct val="130000"/>
              </a:lnSpc>
            </a:pPr>
            <a:r>
              <a:rPr lang="en-US" sz="1100" dirty="0">
                <a:latin typeface="Verdana" panose="020B0604030504040204" pitchFamily="34" charset="0"/>
                <a:ea typeface="Verdana" panose="020B0604030504040204" pitchFamily="34" charset="0"/>
                <a:cs typeface="Verdana" panose="020B0604030504040204" pitchFamily="34" charset="0"/>
              </a:rPr>
              <a:t>It is a video on demand website run by Zee Entertainment Enterprises Limited (ZEEL).</a:t>
            </a:r>
            <a:endParaRPr lang="en-IN" sz="11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a:extLst>
              <a:ext uri="{FF2B5EF4-FFF2-40B4-BE49-F238E27FC236}">
                <a16:creationId xmlns:a16="http://schemas.microsoft.com/office/drawing/2014/main" id="{7A646BAE-2EB6-2379-DAC1-3A367F80B0B5}"/>
              </a:ext>
            </a:extLst>
          </p:cNvPr>
          <p:cNvSpPr/>
          <p:nvPr/>
        </p:nvSpPr>
        <p:spPr>
          <a:xfrm>
            <a:off x="1130300" y="3022600"/>
            <a:ext cx="121920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descr="A blue circle with white text&#10;&#10;Description automatically generated">
            <a:extLst>
              <a:ext uri="{FF2B5EF4-FFF2-40B4-BE49-F238E27FC236}">
                <a16:creationId xmlns:a16="http://schemas.microsoft.com/office/drawing/2014/main" id="{2D6E23F3-24C6-2EEA-C923-744735B86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67" t="31503" r="31667" b="31504"/>
          <a:stretch/>
        </p:blipFill>
        <p:spPr>
          <a:xfrm>
            <a:off x="1130300" y="3207933"/>
            <a:ext cx="1754964" cy="885291"/>
          </a:xfrm>
          <a:prstGeom prst="rect">
            <a:avLst/>
          </a:prstGeom>
        </p:spPr>
      </p:pic>
    </p:spTree>
    <p:extLst>
      <p:ext uri="{BB962C8B-B14F-4D97-AF65-F5344CB8AC3E}">
        <p14:creationId xmlns:p14="http://schemas.microsoft.com/office/powerpoint/2010/main" val="23668595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 Placeholder 4"/>
          <p:cNvSpPr txBox="1">
            <a:spLocks/>
          </p:cNvSpPr>
          <p:nvPr/>
        </p:nvSpPr>
        <p:spPr>
          <a:xfrm>
            <a:off x="580774" y="615574"/>
            <a:ext cx="5588311"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ANIMATION &amp; VFX</a:t>
            </a:r>
            <a:endParaRPr lang="id-ID" sz="4800" dirty="0">
              <a:solidFill>
                <a:schemeClr val="bg1">
                  <a:lumMod val="50000"/>
                </a:schemeClr>
              </a:solidFill>
              <a:latin typeface="Bebas Neue" panose="020B0606020202050201" pitchFamily="34" charset="0"/>
              <a:cs typeface="Calibri"/>
            </a:endParaRPr>
          </a:p>
        </p:txBody>
      </p:sp>
      <p:sp>
        <p:nvSpPr>
          <p:cNvPr id="23" name="Rectangle 22"/>
          <p:cNvSpPr/>
          <p:nvPr/>
        </p:nvSpPr>
        <p:spPr>
          <a:xfrm>
            <a:off x="695076" y="1482467"/>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 Placeholder 4"/>
          <p:cNvSpPr txBox="1">
            <a:spLocks/>
          </p:cNvSpPr>
          <p:nvPr/>
        </p:nvSpPr>
        <p:spPr>
          <a:xfrm>
            <a:off x="593475" y="448506"/>
            <a:ext cx="2954760" cy="357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chemeClr val="bg1">
                    <a:lumMod val="75000"/>
                  </a:schemeClr>
                </a:solidFill>
                <a:latin typeface="Segoe UI" panose="020B0502040204020203" pitchFamily="34" charset="0"/>
                <a:cs typeface="Segoe UI" panose="020B0502040204020203" pitchFamily="34" charset="0"/>
              </a:rPr>
              <a:t>MEDIA &amp; ENTERTAINMENT</a:t>
            </a:r>
            <a:endParaRPr lang="id-ID" sz="1400" b="1" dirty="0">
              <a:solidFill>
                <a:schemeClr val="bg1">
                  <a:lumMod val="75000"/>
                </a:schemeClr>
              </a:solidFill>
              <a:latin typeface="Segoe UI" panose="020B0502040204020203" pitchFamily="34" charset="0"/>
              <a:cs typeface="Segoe UI" panose="020B0502040204020203" pitchFamily="34" charset="0"/>
            </a:endParaRPr>
          </a:p>
        </p:txBody>
      </p:sp>
      <p:pic>
        <p:nvPicPr>
          <p:cNvPr id="2" name="Picture 1" descr="Screen Shot 2019-03-01 at 7.32.46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34098" y="1701779"/>
            <a:ext cx="4673395" cy="1910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Screen Shot 2019-03-01 at 7.33.04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9765" y="1708507"/>
            <a:ext cx="4660085" cy="1877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Screen Shot 2019-03-01 at 7.33.15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909" y="3978799"/>
            <a:ext cx="4677213" cy="1881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Shot 2019-03-01 at 7.33.31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2423" y="3969206"/>
            <a:ext cx="4598438" cy="1897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2157242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 Placeholder 4"/>
          <p:cNvSpPr txBox="1">
            <a:spLocks/>
          </p:cNvSpPr>
          <p:nvPr/>
        </p:nvSpPr>
        <p:spPr>
          <a:xfrm>
            <a:off x="580774" y="615574"/>
            <a:ext cx="5588311"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ANIMATION &amp; VFX</a:t>
            </a:r>
            <a:endParaRPr lang="id-ID" sz="4800" dirty="0">
              <a:solidFill>
                <a:schemeClr val="bg1">
                  <a:lumMod val="50000"/>
                </a:schemeClr>
              </a:solidFill>
              <a:latin typeface="Bebas Neue" panose="020B0606020202050201" pitchFamily="34" charset="0"/>
              <a:cs typeface="Calibri"/>
            </a:endParaRPr>
          </a:p>
        </p:txBody>
      </p:sp>
      <p:sp>
        <p:nvSpPr>
          <p:cNvPr id="23" name="Rectangle 22"/>
          <p:cNvSpPr/>
          <p:nvPr/>
        </p:nvSpPr>
        <p:spPr>
          <a:xfrm>
            <a:off x="695076" y="1482467"/>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 Placeholder 4"/>
          <p:cNvSpPr txBox="1">
            <a:spLocks/>
          </p:cNvSpPr>
          <p:nvPr/>
        </p:nvSpPr>
        <p:spPr>
          <a:xfrm>
            <a:off x="593475" y="448506"/>
            <a:ext cx="2954760" cy="357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chemeClr val="bg1">
                    <a:lumMod val="75000"/>
                  </a:schemeClr>
                </a:solidFill>
                <a:latin typeface="Segoe UI" panose="020B0502040204020203" pitchFamily="34" charset="0"/>
                <a:cs typeface="Segoe UI" panose="020B0502040204020203" pitchFamily="34" charset="0"/>
              </a:rPr>
              <a:t>MEDIA &amp; ENTERTAINMENT</a:t>
            </a:r>
            <a:endParaRPr lang="id-ID" sz="1400" b="1" dirty="0">
              <a:solidFill>
                <a:schemeClr val="bg1">
                  <a:lumMod val="75000"/>
                </a:schemeClr>
              </a:solidFill>
              <a:latin typeface="Segoe UI" panose="020B0502040204020203" pitchFamily="34" charset="0"/>
              <a:cs typeface="Segoe UI" panose="020B0502040204020203" pitchFamily="34" charset="0"/>
            </a:endParaRPr>
          </a:p>
        </p:txBody>
      </p:sp>
      <p:pic>
        <p:nvPicPr>
          <p:cNvPr id="8" name="Picture 7" descr="Screen Shot 2019-03-01 at 7.33.31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2237" y="1822828"/>
            <a:ext cx="6409765" cy="2582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 Placeholder 4"/>
          <p:cNvSpPr txBox="1">
            <a:spLocks/>
          </p:cNvSpPr>
          <p:nvPr/>
        </p:nvSpPr>
        <p:spPr>
          <a:xfrm>
            <a:off x="7337913" y="2411782"/>
            <a:ext cx="4420792" cy="14878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200" b="1" dirty="0">
                <a:solidFill>
                  <a:schemeClr val="accent5">
                    <a:lumMod val="75000"/>
                  </a:schemeClr>
                </a:solidFill>
                <a:latin typeface="Segoe UI" panose="020B0502040204020203" pitchFamily="34" charset="0"/>
                <a:cs typeface="Segoe UI" panose="020B0502040204020203" pitchFamily="34" charset="0"/>
              </a:rPr>
              <a:t>325 ANIMATION STUDIOS</a:t>
            </a:r>
          </a:p>
          <a:p>
            <a:pPr marL="0" indent="0" algn="ctr">
              <a:lnSpc>
                <a:spcPct val="114000"/>
              </a:lnSpc>
              <a:buNone/>
              <a:defRPr/>
            </a:pPr>
            <a:r>
              <a:rPr lang="en-US" sz="2200" b="1" dirty="0">
                <a:solidFill>
                  <a:schemeClr val="accent5">
                    <a:lumMod val="75000"/>
                  </a:schemeClr>
                </a:solidFill>
                <a:latin typeface="Segoe UI" panose="020B0502040204020203" pitchFamily="34" charset="0"/>
                <a:cs typeface="Segoe UI" panose="020B0502040204020203" pitchFamily="34" charset="0"/>
              </a:rPr>
              <a:t>64 VFX STUDIOS</a:t>
            </a:r>
          </a:p>
          <a:p>
            <a:pPr marL="0" indent="0" algn="ctr">
              <a:lnSpc>
                <a:spcPct val="114000"/>
              </a:lnSpc>
              <a:buNone/>
              <a:defRPr/>
            </a:pPr>
            <a:r>
              <a:rPr lang="en-US" sz="2200" b="1" dirty="0">
                <a:solidFill>
                  <a:schemeClr val="accent5">
                    <a:lumMod val="75000"/>
                  </a:schemeClr>
                </a:solidFill>
                <a:latin typeface="Segoe UI" panose="020B0502040204020203" pitchFamily="34" charset="0"/>
                <a:cs typeface="Segoe UI" panose="020B0502040204020203" pitchFamily="34" charset="0"/>
              </a:rPr>
              <a:t>275 GAMING STUDIOS</a:t>
            </a:r>
          </a:p>
        </p:txBody>
      </p:sp>
      <p:sp>
        <p:nvSpPr>
          <p:cNvPr id="9" name="Rectangle 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3478193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 presetClass="entr" presetSubtype="8"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4"/>
          <p:cNvSpPr txBox="1">
            <a:spLocks/>
          </p:cNvSpPr>
          <p:nvPr/>
        </p:nvSpPr>
        <p:spPr>
          <a:xfrm>
            <a:off x="567711" y="458820"/>
            <a:ext cx="8199771"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ANIMATION &amp; VFX STUDIOS</a:t>
            </a:r>
            <a:endParaRPr lang="id-ID" sz="4800"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734265" y="1286522"/>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 Placeholder 4"/>
          <p:cNvSpPr txBox="1">
            <a:spLocks/>
          </p:cNvSpPr>
          <p:nvPr/>
        </p:nvSpPr>
        <p:spPr>
          <a:xfrm>
            <a:off x="580412" y="291752"/>
            <a:ext cx="2954760" cy="357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chemeClr val="bg1">
                    <a:lumMod val="75000"/>
                  </a:schemeClr>
                </a:solidFill>
                <a:latin typeface="Segoe UI" panose="020B0502040204020203" pitchFamily="34" charset="0"/>
                <a:cs typeface="Segoe UI" panose="020B0502040204020203" pitchFamily="34" charset="0"/>
              </a:rPr>
              <a:t>MEDIA &amp; ENTERTAINMENT</a:t>
            </a:r>
            <a:endParaRPr lang="id-ID" sz="1400" b="1" dirty="0">
              <a:solidFill>
                <a:schemeClr val="bg1">
                  <a:lumMod val="75000"/>
                </a:schemeClr>
              </a:solidFill>
              <a:latin typeface="Segoe UI" panose="020B0502040204020203" pitchFamily="34" charset="0"/>
              <a:cs typeface="Segoe UI" panose="020B0502040204020203"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516621692"/>
              </p:ext>
            </p:extLst>
          </p:nvPr>
        </p:nvGraphicFramePr>
        <p:xfrm>
          <a:off x="470266" y="1464250"/>
          <a:ext cx="11286306" cy="5289523"/>
        </p:xfrm>
        <a:graphic>
          <a:graphicData uri="http://schemas.openxmlformats.org/drawingml/2006/table">
            <a:tbl>
              <a:tblPr firstRow="1" bandRow="1">
                <a:tableStyleId>{5940675A-B579-460E-94D1-54222C63F5DA}</a:tableStyleId>
              </a:tblPr>
              <a:tblGrid>
                <a:gridCol w="1449974">
                  <a:extLst>
                    <a:ext uri="{9D8B030D-6E8A-4147-A177-3AD203B41FA5}">
                      <a16:colId xmlns:a16="http://schemas.microsoft.com/office/drawing/2014/main" val="20000"/>
                    </a:ext>
                  </a:extLst>
                </a:gridCol>
                <a:gridCol w="1293223">
                  <a:extLst>
                    <a:ext uri="{9D8B030D-6E8A-4147-A177-3AD203B41FA5}">
                      <a16:colId xmlns:a16="http://schemas.microsoft.com/office/drawing/2014/main" val="20001"/>
                    </a:ext>
                  </a:extLst>
                </a:gridCol>
                <a:gridCol w="1515292">
                  <a:extLst>
                    <a:ext uri="{9D8B030D-6E8A-4147-A177-3AD203B41FA5}">
                      <a16:colId xmlns:a16="http://schemas.microsoft.com/office/drawing/2014/main" val="20002"/>
                    </a:ext>
                  </a:extLst>
                </a:gridCol>
                <a:gridCol w="1293223">
                  <a:extLst>
                    <a:ext uri="{9D8B030D-6E8A-4147-A177-3AD203B41FA5}">
                      <a16:colId xmlns:a16="http://schemas.microsoft.com/office/drawing/2014/main" val="20003"/>
                    </a:ext>
                  </a:extLst>
                </a:gridCol>
                <a:gridCol w="1254034">
                  <a:extLst>
                    <a:ext uri="{9D8B030D-6E8A-4147-A177-3AD203B41FA5}">
                      <a16:colId xmlns:a16="http://schemas.microsoft.com/office/drawing/2014/main" val="20004"/>
                    </a:ext>
                  </a:extLst>
                </a:gridCol>
                <a:gridCol w="1554480">
                  <a:extLst>
                    <a:ext uri="{9D8B030D-6E8A-4147-A177-3AD203B41FA5}">
                      <a16:colId xmlns:a16="http://schemas.microsoft.com/office/drawing/2014/main" val="20005"/>
                    </a:ext>
                  </a:extLst>
                </a:gridCol>
                <a:gridCol w="1489166">
                  <a:extLst>
                    <a:ext uri="{9D8B030D-6E8A-4147-A177-3AD203B41FA5}">
                      <a16:colId xmlns:a16="http://schemas.microsoft.com/office/drawing/2014/main" val="20006"/>
                    </a:ext>
                  </a:extLst>
                </a:gridCol>
                <a:gridCol w="1436914">
                  <a:extLst>
                    <a:ext uri="{9D8B030D-6E8A-4147-A177-3AD203B41FA5}">
                      <a16:colId xmlns:a16="http://schemas.microsoft.com/office/drawing/2014/main" val="20007"/>
                    </a:ext>
                  </a:extLst>
                </a:gridCol>
              </a:tblGrid>
              <a:tr h="267860">
                <a:tc>
                  <a:txBody>
                    <a:bodyPr/>
                    <a:lstStyle/>
                    <a:p>
                      <a:pPr algn="ctr"/>
                      <a:r>
                        <a:rPr lang="en-US" sz="1200" b="1" dirty="0">
                          <a:solidFill>
                            <a:schemeClr val="bg1">
                              <a:lumMod val="95000"/>
                            </a:schemeClr>
                          </a:solidFill>
                        </a:rPr>
                        <a:t>MUMBAI</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PUNE</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BANGALORE</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HYDERABAD</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CHENNAI</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KOLKATA</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DELHI &amp; NCR</a:t>
                      </a:r>
                    </a:p>
                  </a:txBody>
                  <a:tcPr>
                    <a:cell3D prstMaterial="dkEdge">
                      <a:bevel/>
                      <a:lightRig rig="flood" dir="t"/>
                    </a:cell3D>
                    <a:solidFill>
                      <a:schemeClr val="accent4">
                        <a:lumMod val="75000"/>
                      </a:schemeClr>
                    </a:solidFill>
                  </a:tcPr>
                </a:tc>
                <a:tc>
                  <a:txBody>
                    <a:bodyPr/>
                    <a:lstStyle/>
                    <a:p>
                      <a:pPr algn="ctr"/>
                      <a:r>
                        <a:rPr lang="en-US" sz="1200" b="1" dirty="0">
                          <a:solidFill>
                            <a:schemeClr val="bg1">
                              <a:lumMod val="95000"/>
                            </a:schemeClr>
                          </a:solidFill>
                        </a:rPr>
                        <a:t>CHANDIGARH</a:t>
                      </a:r>
                    </a:p>
                  </a:txBody>
                  <a:tcPr>
                    <a:cell3D prstMaterial="dkEdge">
                      <a:bevel/>
                      <a:lightRig rig="flood" dir="t"/>
                    </a:cell3D>
                    <a:solidFill>
                      <a:schemeClr val="accent4">
                        <a:lumMod val="75000"/>
                      </a:schemeClr>
                    </a:solidFill>
                  </a:tcPr>
                </a:tc>
                <a:extLst>
                  <a:ext uri="{0D108BD9-81ED-4DB2-BD59-A6C34878D82A}">
                    <a16:rowId xmlns:a16="http://schemas.microsoft.com/office/drawing/2014/main" val="10000"/>
                  </a:ext>
                </a:extLst>
              </a:tr>
              <a:tr h="416671">
                <a:tc>
                  <a:txBody>
                    <a:bodyPr/>
                    <a:lstStyle/>
                    <a:p>
                      <a:pPr algn="ctr"/>
                      <a:r>
                        <a:rPr lang="en-US" sz="1100" dirty="0">
                          <a:latin typeface="Calibri" pitchFamily="34" charset="0"/>
                          <a:cs typeface="Calibri" pitchFamily="34" charset="0"/>
                        </a:rPr>
                        <a:t>DNEG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ANIBRAIN – FRAMESTORE</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TECHNICOLOR INDIA</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GREEN</a:t>
                      </a:r>
                      <a:r>
                        <a:rPr lang="en-US" sz="1100" baseline="0" dirty="0">
                          <a:latin typeface="Calibri" pitchFamily="34" charset="0"/>
                          <a:cs typeface="Calibri" pitchFamily="34" charset="0"/>
                        </a:rPr>
                        <a:t> GOLD ANIMATION</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DNEG Chennai</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WACKYTOONS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LAKSHYA</a:t>
                      </a:r>
                      <a:r>
                        <a:rPr lang="en-US" sz="1100" baseline="0" dirty="0">
                          <a:latin typeface="Calibri" pitchFamily="34" charset="0"/>
                          <a:cs typeface="Calibri" pitchFamily="34" charset="0"/>
                        </a:rPr>
                        <a:t> DIGITAL</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marL="0" algn="ctr" defTabSz="914400" rtl="0" eaLnBrk="1" latinLnBrk="0" hangingPunct="1"/>
                      <a:r>
                        <a:rPr lang="en-IN" sz="1100" kern="1200" dirty="0">
                          <a:solidFill>
                            <a:schemeClr val="tx1"/>
                          </a:solidFill>
                          <a:latin typeface="Calibri" pitchFamily="34" charset="0"/>
                          <a:ea typeface="+mn-ea"/>
                          <a:cs typeface="Calibri" pitchFamily="34" charset="0"/>
                        </a:rPr>
                        <a:t>VISUAL MEDIA</a:t>
                      </a:r>
                    </a:p>
                  </a:txBody>
                  <a:tcPr anchor="ctr">
                    <a:cell3D prstMaterial="dkEdge">
                      <a:bevel/>
                      <a:lightRig rig="flood" dir="t"/>
                    </a:cell3D>
                  </a:tcPr>
                </a:tc>
                <a:extLst>
                  <a:ext uri="{0D108BD9-81ED-4DB2-BD59-A6C34878D82A}">
                    <a16:rowId xmlns:a16="http://schemas.microsoft.com/office/drawing/2014/main" val="10001"/>
                  </a:ext>
                </a:extLst>
              </a:tr>
              <a:tr h="416671">
                <a:tc>
                  <a:txBody>
                    <a:bodyPr/>
                    <a:lstStyle/>
                    <a:p>
                      <a:pPr algn="ctr"/>
                      <a:r>
                        <a:rPr lang="en-US" sz="1100" dirty="0">
                          <a:latin typeface="Calibri" pitchFamily="34" charset="0"/>
                          <a:cs typeface="Calibri" pitchFamily="34" charset="0"/>
                        </a:rPr>
                        <a:t>TECHNICOLOR – TRACE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LEGEND 3D</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MIKROS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DQ ENTERTAINMENT</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BOT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ANIMATZIONE STUDIO</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DIGITOONZ</a:t>
                      </a:r>
                    </a:p>
                  </a:txBody>
                  <a:tcPr anchor="ctr">
                    <a:cell3D prstMaterial="dkEdge">
                      <a:bevel/>
                      <a:lightRig rig="flood" dir="t"/>
                    </a:cell3D>
                  </a:tcPr>
                </a:tc>
                <a:tc>
                  <a:txBody>
                    <a:bodyPr/>
                    <a:lstStyle/>
                    <a:p>
                      <a:pPr marL="0" algn="ctr" defTabSz="914400" rtl="0" eaLnBrk="1" latinLnBrk="0" hangingPunct="1"/>
                      <a:r>
                        <a:rPr lang="en-IN" sz="1100" kern="1200" dirty="0">
                          <a:solidFill>
                            <a:schemeClr val="tx1"/>
                          </a:solidFill>
                          <a:latin typeface="Calibri" pitchFamily="34" charset="0"/>
                          <a:ea typeface="+mn-ea"/>
                          <a:cs typeface="Calibri" pitchFamily="34" charset="0"/>
                        </a:rPr>
                        <a:t>MORPH ANIMATION STUDIO</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02"/>
                  </a:ext>
                </a:extLst>
              </a:tr>
              <a:tr h="416671">
                <a:tc>
                  <a:txBody>
                    <a:bodyPr/>
                    <a:lstStyle/>
                    <a:p>
                      <a:pPr algn="ctr"/>
                      <a:r>
                        <a:rPr lang="en-US" sz="1100" dirty="0">
                          <a:latin typeface="Calibri" pitchFamily="34" charset="0"/>
                          <a:cs typeface="Calibri" pitchFamily="34" charset="0"/>
                        </a:rPr>
                        <a:t>ASSEMBLAGE</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METHOD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MR.X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FIREFLY CREATIVE STUDIO</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PRISM &amp; PIXELS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FOURTH DIMENSION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CITRUS</a:t>
                      </a:r>
                      <a:r>
                        <a:rPr lang="en-US" sz="1100" baseline="0" dirty="0">
                          <a:latin typeface="Calibri" pitchFamily="34" charset="0"/>
                          <a:cs typeface="Calibri" pitchFamily="34" charset="0"/>
                        </a:rPr>
                        <a:t> INC. STUDIOS</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marL="0" algn="ctr" defTabSz="914400" rtl="0" eaLnBrk="1" latinLnBrk="0" hangingPunct="1"/>
                      <a:r>
                        <a:rPr lang="en-IN" sz="1100" kern="1200" dirty="0">
                          <a:solidFill>
                            <a:schemeClr val="tx1"/>
                          </a:solidFill>
                          <a:latin typeface="Calibri" pitchFamily="34" charset="0"/>
                          <a:ea typeface="+mn-ea"/>
                          <a:cs typeface="Calibri" pitchFamily="34" charset="0"/>
                        </a:rPr>
                        <a:t>RHODIUM STUDIO</a:t>
                      </a:r>
                    </a:p>
                  </a:txBody>
                  <a:tcPr anchor="ctr">
                    <a:cell3D prstMaterial="dkEdge">
                      <a:bevel/>
                      <a:lightRig rig="flood" dir="t"/>
                    </a:cell3D>
                  </a:tcPr>
                </a:tc>
                <a:extLst>
                  <a:ext uri="{0D108BD9-81ED-4DB2-BD59-A6C34878D82A}">
                    <a16:rowId xmlns:a16="http://schemas.microsoft.com/office/drawing/2014/main" val="10003"/>
                  </a:ext>
                </a:extLst>
              </a:tr>
              <a:tr h="416671">
                <a:tc>
                  <a:txBody>
                    <a:bodyPr/>
                    <a:lstStyle/>
                    <a:p>
                      <a:pPr algn="ctr"/>
                      <a:r>
                        <a:rPr lang="en-US" sz="1100" dirty="0">
                          <a:latin typeface="Calibri" pitchFamily="34" charset="0"/>
                          <a:cs typeface="Calibri" pitchFamily="34" charset="0"/>
                        </a:rPr>
                        <a:t>GOLD</a:t>
                      </a:r>
                      <a:r>
                        <a:rPr lang="en-US" sz="1100" baseline="0" dirty="0">
                          <a:latin typeface="Calibri" pitchFamily="34" charset="0"/>
                          <a:cs typeface="Calibri" pitchFamily="34" charset="0"/>
                        </a:rPr>
                        <a:t> ROBOT ANIMATION STUDIO</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PHILM – CGI</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THE MILL</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MAKUTA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MIST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VIRTUAL INFOCOM</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PIXEL 2 PIXEL</a:t>
                      </a:r>
                    </a:p>
                  </a:txBody>
                  <a:tcPr anchor="ctr">
                    <a:cell3D prstMaterial="dkEdge">
                      <a:bevel/>
                      <a:lightRig rig="flood" dir="t"/>
                    </a:cell3D>
                  </a:tcPr>
                </a:tc>
                <a:tc>
                  <a:txBody>
                    <a:bodyPr/>
                    <a:lstStyle/>
                    <a:p>
                      <a:pPr marL="0" algn="ctr" defTabSz="914400" rtl="0" eaLnBrk="1" latinLnBrk="0" hangingPunct="1"/>
                      <a:r>
                        <a:rPr lang="en-IN" sz="1100" kern="1200" dirty="0">
                          <a:solidFill>
                            <a:schemeClr val="tx1"/>
                          </a:solidFill>
                          <a:latin typeface="Calibri" pitchFamily="34" charset="0"/>
                          <a:ea typeface="+mn-ea"/>
                          <a:cs typeface="Calibri" pitchFamily="34" charset="0"/>
                        </a:rPr>
                        <a:t>SUPREME ANIMATION STUDIO </a:t>
                      </a:r>
                    </a:p>
                  </a:txBody>
                  <a:tcPr anchor="ctr">
                    <a:cell3D prstMaterial="dkEdge">
                      <a:bevel/>
                      <a:lightRig rig="flood" dir="t"/>
                    </a:cell3D>
                  </a:tcPr>
                </a:tc>
                <a:extLst>
                  <a:ext uri="{0D108BD9-81ED-4DB2-BD59-A6C34878D82A}">
                    <a16:rowId xmlns:a16="http://schemas.microsoft.com/office/drawing/2014/main" val="10004"/>
                  </a:ext>
                </a:extLst>
              </a:tr>
              <a:tr h="416671">
                <a:tc>
                  <a:txBody>
                    <a:bodyPr/>
                    <a:lstStyle/>
                    <a:p>
                      <a:pPr algn="ctr"/>
                      <a:r>
                        <a:rPr lang="en-US" sz="1100" dirty="0">
                          <a:latin typeface="Calibri" pitchFamily="34" charset="0"/>
                          <a:cs typeface="Calibri" pitchFamily="34" charset="0"/>
                        </a:rPr>
                        <a:t>COSMOS MAYA</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TOOLBOX</a:t>
                      </a:r>
                      <a:r>
                        <a:rPr lang="en-US" sz="1100" baseline="0" dirty="0">
                          <a:latin typeface="Calibri" pitchFamily="34" charset="0"/>
                          <a:cs typeface="Calibri" pitchFamily="34" charset="0"/>
                        </a:rPr>
                        <a:t> ANIMATION</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MPC</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PRIME FOCUS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FEATHER VFX</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BFX CGI</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CHARUVI DSIGN LABS</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PHOENIX 3D ART</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05"/>
                  </a:ext>
                </a:extLst>
              </a:tr>
              <a:tr h="416671">
                <a:tc>
                  <a:txBody>
                    <a:bodyPr/>
                    <a:lstStyle/>
                    <a:p>
                      <a:pPr algn="ctr"/>
                      <a:r>
                        <a:rPr lang="en-US" sz="1100" dirty="0">
                          <a:latin typeface="Calibri" pitchFamily="34" charset="0"/>
                          <a:cs typeface="Calibri" pitchFamily="34" charset="0"/>
                        </a:rPr>
                        <a:t>EPLUS</a:t>
                      </a:r>
                      <a:r>
                        <a:rPr lang="en-US" sz="1100" baseline="0" dirty="0">
                          <a:latin typeface="Calibri" pitchFamily="34" charset="0"/>
                          <a:cs typeface="Calibri" pitchFamily="34" charset="0"/>
                        </a:rPr>
                        <a:t> STUDIOS</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SVFX ANIMATION STUDIO</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ROCKSTAR INDIA</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ROTOMAKER</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ANIMANTZ</a:t>
                      </a:r>
                      <a:r>
                        <a:rPr lang="en-US" sz="1100" baseline="0" dirty="0">
                          <a:latin typeface="Calibri" pitchFamily="34" charset="0"/>
                          <a:cs typeface="Calibri" pitchFamily="34" charset="0"/>
                        </a:rPr>
                        <a:t> STUDIO</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ZOETROPE ANIMATION STUDIO</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SPARROW INTERACTIVE</a:t>
                      </a:r>
                    </a:p>
                  </a:txBody>
                  <a:tcPr anchor="ct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latin typeface="Calibri" pitchFamily="34" charset="0"/>
                          <a:ea typeface="+mn-ea"/>
                          <a:cs typeface="Calibri" pitchFamily="34" charset="0"/>
                        </a:rPr>
                        <a:t>FXUNIQUEFXUNIQUE</a:t>
                      </a:r>
                    </a:p>
                  </a:txBody>
                  <a:tcPr anchor="ctr">
                    <a:cell3D prstMaterial="dkEdge">
                      <a:bevel/>
                      <a:lightRig rig="flood" dir="t"/>
                    </a:cell3D>
                  </a:tcPr>
                </a:tc>
                <a:extLst>
                  <a:ext uri="{0D108BD9-81ED-4DB2-BD59-A6C34878D82A}">
                    <a16:rowId xmlns:a16="http://schemas.microsoft.com/office/drawing/2014/main" val="10006"/>
                  </a:ext>
                </a:extLst>
              </a:tr>
              <a:tr h="416671">
                <a:tc>
                  <a:txBody>
                    <a:bodyPr/>
                    <a:lstStyle/>
                    <a:p>
                      <a:pPr algn="ctr"/>
                      <a:r>
                        <a:rPr lang="en-US" sz="1100" dirty="0">
                          <a:latin typeface="Calibri" pitchFamily="34" charset="0"/>
                          <a:cs typeface="Calibri" pitchFamily="34" charset="0"/>
                        </a:rPr>
                        <a:t>YRF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PHOEBUS CREATIONS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XENTRIX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DIGITAL DOMAIN</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SPARKY ENTERTAINMENT</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CRAZY ANIMATION</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CRAZY CUB ANIMATION STUDIO</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DNEG INDIA</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07"/>
                  </a:ext>
                </a:extLst>
              </a:tr>
              <a:tr h="580363">
                <a:tc>
                  <a:txBody>
                    <a:bodyPr/>
                    <a:lstStyle/>
                    <a:p>
                      <a:pPr algn="ctr"/>
                      <a:r>
                        <a:rPr lang="en-US" sz="1100" dirty="0">
                          <a:latin typeface="Calibri" pitchFamily="34" charset="0"/>
                          <a:cs typeface="Calibri" pitchFamily="34" charset="0"/>
                        </a:rPr>
                        <a:t>RELIANCE</a:t>
                      </a:r>
                      <a:r>
                        <a:rPr lang="en-US" sz="1100" baseline="0" dirty="0">
                          <a:latin typeface="Calibri" pitchFamily="34" charset="0"/>
                          <a:cs typeface="Calibri" pitchFamily="34" charset="0"/>
                        </a:rPr>
                        <a:t> ANIMATION</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DELUXE ENTERTAINMENT</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INFOBELLS INTERATIVE</a:t>
                      </a:r>
                      <a:r>
                        <a:rPr lang="en-US" sz="1100" baseline="0" dirty="0">
                          <a:latin typeface="Calibri" pitchFamily="34" charset="0"/>
                          <a:cs typeface="Calibri" pitchFamily="34" charset="0"/>
                        </a:rPr>
                        <a:t> SOLUTIONS</a:t>
                      </a:r>
                      <a:endParaRPr lang="en-US" sz="1100" dirty="0">
                        <a:latin typeface="Calibri" pitchFamily="34" charset="0"/>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7 ACTIVE STUDIO</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EFFE ANIMATION</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STUDIOTLE</a:t>
                      </a:r>
                    </a:p>
                  </a:txBody>
                  <a:tcPr anchor="ctr">
                    <a:cell3D prstMaterial="dkEdge">
                      <a:bevel/>
                      <a:lightRig rig="flood" dir="t"/>
                    </a:cell3D>
                  </a:tcPr>
                </a:tc>
                <a:tc>
                  <a:txBody>
                    <a:bodyPr/>
                    <a:lstStyle/>
                    <a:p>
                      <a:pPr algn="ctr"/>
                      <a:r>
                        <a:rPr lang="en-US" sz="1100" kern="1200" dirty="0">
                          <a:solidFill>
                            <a:schemeClr val="tx1"/>
                          </a:solidFill>
                          <a:latin typeface="Calibri" pitchFamily="34" charset="0"/>
                          <a:ea typeface="+mn-ea"/>
                          <a:cs typeface="Calibri" pitchFamily="34" charset="0"/>
                        </a:rPr>
                        <a:t>DOUBLE X STUDIOS</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VIRTUALSOFT TECHNOLOGIES</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08"/>
                  </a:ext>
                </a:extLst>
              </a:tr>
              <a:tr h="416671">
                <a:tc>
                  <a:txBody>
                    <a:bodyPr/>
                    <a:lstStyle/>
                    <a:p>
                      <a:pPr algn="ctr"/>
                      <a:r>
                        <a:rPr lang="en-US" sz="1100" dirty="0">
                          <a:latin typeface="Calibri" pitchFamily="34" charset="0"/>
                          <a:cs typeface="Calibri" pitchFamily="34" charset="0"/>
                        </a:rPr>
                        <a:t>DIGITAL DISTRICT</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REDWING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ROLLING DICE STUDIOS</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SRUSHTI VFX</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VFX PICK STUDIO</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US" sz="1100" dirty="0">
                          <a:latin typeface="Calibri" pitchFamily="34" charset="0"/>
                          <a:cs typeface="Calibri" pitchFamily="34" charset="0"/>
                        </a:rPr>
                        <a:t>GREEN GRASS PRODUCTION</a:t>
                      </a:r>
                    </a:p>
                  </a:txBody>
                  <a:tcPr anchor="ctr">
                    <a:cell3D prstMaterial="dkEdge">
                      <a:bevel/>
                      <a:lightRig rig="flood" dir="t"/>
                    </a:cell3D>
                  </a:tcPr>
                </a:tc>
                <a:tc>
                  <a:txBody>
                    <a:bodyPr/>
                    <a:lstStyle/>
                    <a:p>
                      <a:pPr algn="ctr"/>
                      <a:r>
                        <a:rPr lang="en-US" sz="1100" kern="1200" dirty="0">
                          <a:solidFill>
                            <a:schemeClr val="tx1"/>
                          </a:solidFill>
                          <a:latin typeface="Calibri" pitchFamily="34" charset="0"/>
                          <a:ea typeface="+mn-ea"/>
                          <a:cs typeface="Calibri" pitchFamily="34" charset="0"/>
                        </a:rPr>
                        <a:t>SPACETIME STUDIOS</a:t>
                      </a: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INCREDIMATE STUDIO</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09"/>
                  </a:ext>
                </a:extLst>
              </a:tr>
              <a:tr h="416671">
                <a:tc>
                  <a:txBody>
                    <a:bodyPr/>
                    <a:lstStyle/>
                    <a:p>
                      <a:pPr algn="ctr"/>
                      <a:r>
                        <a:rPr lang="en-US" sz="1100" dirty="0">
                          <a:latin typeface="Calibri" pitchFamily="34" charset="0"/>
                          <a:cs typeface="Calibri" pitchFamily="34" charset="0"/>
                        </a:rPr>
                        <a:t>NY VFXWALA</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RELIANCE ANIMATION</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NUKEBOX STUDIOS</a:t>
                      </a:r>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latin typeface="Calibri" pitchFamily="34" charset="0"/>
                          <a:ea typeface="+mn-ea"/>
                          <a:cs typeface="Calibri" pitchFamily="34" charset="0"/>
                        </a:rPr>
                        <a:t>CGTRIX ANIMATION STUDIOS</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PHANTOM DIGITAL EFFECTS</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AFTERZ VFX STUDIO</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MAGIC SPANGLE STUDIOS</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CEDGE PRODUCTIONS</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10"/>
                  </a:ext>
                </a:extLst>
              </a:tr>
              <a:tr h="416671">
                <a:tc>
                  <a:txBody>
                    <a:bodyPr/>
                    <a:lstStyle/>
                    <a:p>
                      <a:pPr algn="ctr"/>
                      <a:r>
                        <a:rPr lang="en-US" sz="1100" dirty="0">
                          <a:latin typeface="Calibri" pitchFamily="34" charset="0"/>
                          <a:cs typeface="Calibri" pitchFamily="34" charset="0"/>
                        </a:rPr>
                        <a:t>RGBA STUDIO</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HMX MEDIA</a:t>
                      </a:r>
                    </a:p>
                  </a:txBody>
                  <a:tcPr anchor="ctr">
                    <a:cell3D prstMaterial="dkEdge">
                      <a:bevel/>
                      <a:lightRig rig="flood" dir="t"/>
                    </a:cell3D>
                  </a:tcPr>
                </a:tc>
                <a:tc>
                  <a:txBody>
                    <a:bodyPr/>
                    <a:lstStyle/>
                    <a:p>
                      <a:pPr algn="ctr"/>
                      <a:r>
                        <a:rPr lang="en-US" sz="1100" dirty="0">
                          <a:latin typeface="Calibri" pitchFamily="34" charset="0"/>
                          <a:cs typeface="Calibri" pitchFamily="34" charset="0"/>
                        </a:rPr>
                        <a:t>STUDIO 56 ANIMATION</a:t>
                      </a:r>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latin typeface="Calibri" pitchFamily="34" charset="0"/>
                          <a:ea typeface="+mn-ea"/>
                          <a:cs typeface="Calibri" pitchFamily="34" charset="0"/>
                        </a:rPr>
                        <a:t>INFINITOVFX STUDIOS</a:t>
                      </a:r>
                    </a:p>
                  </a:txBody>
                  <a:tcPr anchor="ctr">
                    <a:cell3D prstMaterial="dkEdge">
                      <a:bevel/>
                      <a:lightRig rig="flood" dir="t"/>
                    </a:cell3D>
                  </a:tcPr>
                </a:tc>
                <a:tc>
                  <a:txBody>
                    <a:bodyPr/>
                    <a:lstStyle/>
                    <a:p>
                      <a:pPr marL="0" algn="ctr" defTabSz="914400" rtl="0" eaLnBrk="1" latinLnBrk="0" hangingPunct="1"/>
                      <a:r>
                        <a:rPr lang="en-IN" sz="1100" kern="1200" dirty="0">
                          <a:solidFill>
                            <a:schemeClr val="tx1"/>
                          </a:solidFill>
                          <a:latin typeface="Calibri" pitchFamily="34" charset="0"/>
                          <a:ea typeface="+mn-ea"/>
                          <a:cs typeface="Calibri" pitchFamily="34" charset="0"/>
                        </a:rPr>
                        <a:t>ANIMAKER INC</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SKYLARK STUDIO</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DIGIMONKS PVT. LTD</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tc>
                  <a:txBody>
                    <a:bodyPr/>
                    <a:lstStyle/>
                    <a:p>
                      <a:pPr algn="ctr"/>
                      <a:r>
                        <a:rPr lang="en-IN" sz="1100" kern="1200" dirty="0">
                          <a:solidFill>
                            <a:schemeClr val="tx1"/>
                          </a:solidFill>
                          <a:latin typeface="Calibri" pitchFamily="34" charset="0"/>
                          <a:ea typeface="+mn-ea"/>
                          <a:cs typeface="Calibri" pitchFamily="34" charset="0"/>
                        </a:rPr>
                        <a:t>CINEVIRE</a:t>
                      </a:r>
                      <a:endParaRPr lang="en-US" sz="1100" kern="1200" dirty="0">
                        <a:solidFill>
                          <a:schemeClr val="tx1"/>
                        </a:solidFill>
                        <a:latin typeface="Calibri" pitchFamily="34" charset="0"/>
                        <a:ea typeface="+mn-ea"/>
                        <a:cs typeface="Calibri" pitchFamily="34" charset="0"/>
                      </a:endParaRPr>
                    </a:p>
                  </a:txBody>
                  <a:tcPr anchor="ctr">
                    <a:cell3D prstMaterial="dkEdge">
                      <a:bevel/>
                      <a:lightRig rig="flood" dir="t"/>
                    </a:cell3D>
                  </a:tcPr>
                </a:tc>
                <a:extLst>
                  <a:ext uri="{0D108BD9-81ED-4DB2-BD59-A6C34878D82A}">
                    <a16:rowId xmlns:a16="http://schemas.microsoft.com/office/drawing/2014/main" val="10011"/>
                  </a:ext>
                </a:extLst>
              </a:tr>
            </a:tbl>
          </a:graphicData>
        </a:graphic>
      </p:graphicFrame>
      <p:sp>
        <p:nvSpPr>
          <p:cNvPr id="14" name="Rectangle 13"/>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595380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 Placeholder 4"/>
          <p:cNvSpPr txBox="1">
            <a:spLocks/>
          </p:cNvSpPr>
          <p:nvPr/>
        </p:nvSpPr>
        <p:spPr>
          <a:xfrm>
            <a:off x="1050805" y="2240212"/>
            <a:ext cx="3555034"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000" dirty="0">
                <a:solidFill>
                  <a:schemeClr val="bg1">
                    <a:lumMod val="50000"/>
                  </a:schemeClr>
                </a:solidFill>
                <a:latin typeface="Bebas Neue" panose="020B0606020202050201" pitchFamily="34" charset="0"/>
                <a:cs typeface="Calibri"/>
              </a:rPr>
              <a:t>ANIMATION</a:t>
            </a:r>
            <a:endParaRPr lang="id-ID" sz="4000" dirty="0">
              <a:solidFill>
                <a:schemeClr val="bg1">
                  <a:lumMod val="50000"/>
                </a:schemeClr>
              </a:solidFill>
              <a:latin typeface="Bebas Neue" panose="020B0606020202050201" pitchFamily="34" charset="0"/>
              <a:cs typeface="Calibri"/>
            </a:endParaRPr>
          </a:p>
        </p:txBody>
      </p:sp>
      <p:sp>
        <p:nvSpPr>
          <p:cNvPr id="28" name="Rectangle 27"/>
          <p:cNvSpPr/>
          <p:nvPr/>
        </p:nvSpPr>
        <p:spPr>
          <a:xfrm>
            <a:off x="1165106" y="3107105"/>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 Placeholder 4"/>
          <p:cNvSpPr txBox="1">
            <a:spLocks/>
          </p:cNvSpPr>
          <p:nvPr/>
        </p:nvSpPr>
        <p:spPr>
          <a:xfrm>
            <a:off x="1063504" y="2073144"/>
            <a:ext cx="3197407" cy="3814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latin typeface="Segoe UI" panose="020B0502040204020203" pitchFamily="34" charset="0"/>
                <a:cs typeface="Segoe UI" panose="020B0502040204020203" pitchFamily="34" charset="0"/>
              </a:rPr>
              <a:t>MEDIA &amp; ENTERTAINMENT</a:t>
            </a:r>
            <a:endParaRPr lang="id-ID" sz="1400" dirty="0">
              <a:latin typeface="Segoe UI" panose="020B0502040204020203" pitchFamily="34" charset="0"/>
              <a:cs typeface="Segoe UI" panose="020B0502040204020203" pitchFamily="34" charset="0"/>
            </a:endParaRPr>
          </a:p>
        </p:txBody>
      </p:sp>
      <p:grpSp>
        <p:nvGrpSpPr>
          <p:cNvPr id="3" name="Group 2"/>
          <p:cNvGrpSpPr/>
          <p:nvPr/>
        </p:nvGrpSpPr>
        <p:grpSpPr>
          <a:xfrm>
            <a:off x="4530608" y="1796034"/>
            <a:ext cx="7631912" cy="1610775"/>
            <a:chOff x="-1869684" y="-572827"/>
            <a:chExt cx="7631912" cy="1610775"/>
          </a:xfrm>
        </p:grpSpPr>
        <p:sp>
          <p:nvSpPr>
            <p:cNvPr id="18" name="Freeform: Shape 17"/>
            <p:cNvSpPr/>
            <p:nvPr/>
          </p:nvSpPr>
          <p:spPr>
            <a:xfrm>
              <a:off x="-1869684" y="-572827"/>
              <a:ext cx="7631912" cy="1610775"/>
            </a:xfrm>
            <a:custGeom>
              <a:avLst/>
              <a:gdLst>
                <a:gd name="connsiteX0" fmla="*/ 1404966 w 7615213"/>
                <a:gd name="connsiteY0" fmla="*/ 0 h 1610775"/>
                <a:gd name="connsiteX1" fmla="*/ 7615213 w 7615213"/>
                <a:gd name="connsiteY1" fmla="*/ 0 h 1610775"/>
                <a:gd name="connsiteX2" fmla="*/ 6210247 w 7615213"/>
                <a:gd name="connsiteY2" fmla="*/ 1610775 h 1610775"/>
                <a:gd name="connsiteX3" fmla="*/ 0 w 7615213"/>
                <a:gd name="connsiteY3" fmla="*/ 1610775 h 1610775"/>
                <a:gd name="connsiteX4" fmla="*/ 1404966 w 7615213"/>
                <a:gd name="connsiteY4" fmla="*/ 0 h 161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213" h="1610775">
                  <a:moveTo>
                    <a:pt x="1404966" y="0"/>
                  </a:moveTo>
                  <a:lnTo>
                    <a:pt x="7615213" y="0"/>
                  </a:lnTo>
                  <a:lnTo>
                    <a:pt x="6210247" y="1610775"/>
                  </a:lnTo>
                  <a:lnTo>
                    <a:pt x="0" y="1610775"/>
                  </a:lnTo>
                  <a:lnTo>
                    <a:pt x="1404966" y="0"/>
                  </a:lnTo>
                  <a:close/>
                </a:path>
              </a:pathLst>
            </a:custGeom>
            <a:gradFill flip="none" rotWithShape="1">
              <a:gsLst>
                <a:gs pos="100000">
                  <a:schemeClr val="accent1">
                    <a:alpha val="48000"/>
                  </a:schemeClr>
                </a:gs>
                <a:gs pos="0">
                  <a:schemeClr val="accent5">
                    <a:alpha val="48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AutoShape 149"/>
            <p:cNvSpPr>
              <a:spLocks/>
            </p:cNvSpPr>
            <p:nvPr/>
          </p:nvSpPr>
          <p:spPr bwMode="auto">
            <a:xfrm>
              <a:off x="2975235" y="399257"/>
              <a:ext cx="464344" cy="334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2" name="TextBox 51"/>
            <p:cNvSpPr txBox="1"/>
            <p:nvPr/>
          </p:nvSpPr>
          <p:spPr>
            <a:xfrm>
              <a:off x="-315300" y="-182939"/>
              <a:ext cx="4523143" cy="830997"/>
            </a:xfrm>
            <a:prstGeom prst="rect">
              <a:avLst/>
            </a:prstGeom>
            <a:noFill/>
          </p:spPr>
          <p:txBody>
            <a:bodyPr wrap="square" lIns="91440" tIns="45720" rIns="91440" bIns="45720" rtlCol="0">
              <a:spAutoFit/>
            </a:bodyPr>
            <a:lstStyle/>
            <a:p>
              <a:r>
                <a:rPr lang="id-ID"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ANIMATION SERVICES &amp;</a:t>
              </a:r>
            </a:p>
            <a:p>
              <a:r>
                <a:rPr lang="id-ID"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IP PRODUCTIONS</a:t>
              </a:r>
              <a:endParaRPr lang="en-US"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endParaRPr>
            </a:p>
          </p:txBody>
        </p:sp>
      </p:grpSp>
      <p:grpSp>
        <p:nvGrpSpPr>
          <p:cNvPr id="4" name="Group 3"/>
          <p:cNvGrpSpPr/>
          <p:nvPr/>
        </p:nvGrpSpPr>
        <p:grpSpPr>
          <a:xfrm>
            <a:off x="438150" y="-6287"/>
            <a:ext cx="7766050" cy="1764225"/>
            <a:chOff x="2997200" y="1646776"/>
            <a:chExt cx="7766050" cy="1764225"/>
          </a:xfrm>
        </p:grpSpPr>
        <p:sp>
          <p:nvSpPr>
            <p:cNvPr id="15" name="Freeform: Shape 14"/>
            <p:cNvSpPr/>
            <p:nvPr/>
          </p:nvSpPr>
          <p:spPr>
            <a:xfrm>
              <a:off x="2997200" y="1646776"/>
              <a:ext cx="7766050" cy="1764225"/>
            </a:xfrm>
            <a:custGeom>
              <a:avLst/>
              <a:gdLst>
                <a:gd name="connsiteX0" fmla="*/ 1538810 w 7749057"/>
                <a:gd name="connsiteY0" fmla="*/ 0 h 1764225"/>
                <a:gd name="connsiteX1" fmla="*/ 7749057 w 7749057"/>
                <a:gd name="connsiteY1" fmla="*/ 0 h 1764225"/>
                <a:gd name="connsiteX2" fmla="*/ 6210247 w 7749057"/>
                <a:gd name="connsiteY2" fmla="*/ 1764225 h 1764225"/>
                <a:gd name="connsiteX3" fmla="*/ 0 w 7749057"/>
                <a:gd name="connsiteY3" fmla="*/ 1764225 h 1764225"/>
                <a:gd name="connsiteX4" fmla="*/ 1538810 w 7749057"/>
                <a:gd name="connsiteY4" fmla="*/ 0 h 176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057" h="1764225">
                  <a:moveTo>
                    <a:pt x="1538810" y="0"/>
                  </a:moveTo>
                  <a:lnTo>
                    <a:pt x="7749057" y="0"/>
                  </a:lnTo>
                  <a:lnTo>
                    <a:pt x="6210247" y="1764225"/>
                  </a:lnTo>
                  <a:lnTo>
                    <a:pt x="0" y="1764225"/>
                  </a:lnTo>
                  <a:lnTo>
                    <a:pt x="1538810" y="0"/>
                  </a:lnTo>
                  <a:close/>
                </a:path>
              </a:pathLst>
            </a:custGeom>
            <a:gradFill flip="none" rotWithShape="1">
              <a:gsLst>
                <a:gs pos="0">
                  <a:schemeClr val="accent1">
                    <a:alpha val="82000"/>
                  </a:schemeClr>
                </a:gs>
                <a:gs pos="100000">
                  <a:schemeClr val="accent5">
                    <a:alpha val="82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7" name="Group 46"/>
            <p:cNvGrpSpPr/>
            <p:nvPr/>
          </p:nvGrpSpPr>
          <p:grpSpPr>
            <a:xfrm>
              <a:off x="8859888" y="2325291"/>
              <a:ext cx="464344" cy="407194"/>
              <a:chOff x="1640798" y="2149003"/>
              <a:chExt cx="464344" cy="407194"/>
            </a:xfrm>
            <a:solidFill>
              <a:schemeClr val="bg1"/>
            </a:solidFill>
          </p:grpSpPr>
          <p:sp>
            <p:nvSpPr>
              <p:cNvPr id="48"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9"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57" name="TextBox 56"/>
            <p:cNvSpPr txBox="1"/>
            <p:nvPr/>
          </p:nvSpPr>
          <p:spPr>
            <a:xfrm flipH="1">
              <a:off x="4828406" y="2275396"/>
              <a:ext cx="3852518" cy="461665"/>
            </a:xfrm>
            <a:prstGeom prst="rect">
              <a:avLst/>
            </a:prstGeom>
            <a:noFill/>
          </p:spPr>
          <p:txBody>
            <a:bodyPr wrap="square" lIns="91440" tIns="45720" rIns="91440" bIns="45720" rtlCol="0">
              <a:spAutoFit/>
            </a:bodyPr>
            <a:lstStyle/>
            <a:p>
              <a:pPr algn="r"/>
              <a:r>
                <a:rPr lang="id-ID"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ANIMATION ON DIGITAL</a:t>
              </a:r>
              <a:endParaRPr lang="en-US"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endParaRPr>
            </a:p>
          </p:txBody>
        </p:sp>
      </p:grpSp>
      <p:grpSp>
        <p:nvGrpSpPr>
          <p:cNvPr id="6" name="Group 5"/>
          <p:cNvGrpSpPr/>
          <p:nvPr/>
        </p:nvGrpSpPr>
        <p:grpSpPr>
          <a:xfrm>
            <a:off x="386083" y="3444905"/>
            <a:ext cx="7766049" cy="1764225"/>
            <a:chOff x="1406828" y="3447001"/>
            <a:chExt cx="7766049" cy="1764225"/>
          </a:xfrm>
        </p:grpSpPr>
        <p:sp>
          <p:nvSpPr>
            <p:cNvPr id="12" name="Freeform: Shape 11"/>
            <p:cNvSpPr/>
            <p:nvPr/>
          </p:nvSpPr>
          <p:spPr>
            <a:xfrm>
              <a:off x="1406828" y="3447001"/>
              <a:ext cx="7766049" cy="1764225"/>
            </a:xfrm>
            <a:custGeom>
              <a:avLst/>
              <a:gdLst>
                <a:gd name="connsiteX0" fmla="*/ 1538809 w 7749056"/>
                <a:gd name="connsiteY0" fmla="*/ 0 h 1764225"/>
                <a:gd name="connsiteX1" fmla="*/ 7749056 w 7749056"/>
                <a:gd name="connsiteY1" fmla="*/ 0 h 1764225"/>
                <a:gd name="connsiteX2" fmla="*/ 6210247 w 7749056"/>
                <a:gd name="connsiteY2" fmla="*/ 1764225 h 1764225"/>
                <a:gd name="connsiteX3" fmla="*/ 0 w 7749056"/>
                <a:gd name="connsiteY3" fmla="*/ 1764225 h 1764225"/>
                <a:gd name="connsiteX4" fmla="*/ 1538809 w 7749056"/>
                <a:gd name="connsiteY4" fmla="*/ 0 h 176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056" h="1764225">
                  <a:moveTo>
                    <a:pt x="1538809" y="0"/>
                  </a:moveTo>
                  <a:lnTo>
                    <a:pt x="7749056" y="0"/>
                  </a:lnTo>
                  <a:lnTo>
                    <a:pt x="6210247" y="1764225"/>
                  </a:lnTo>
                  <a:lnTo>
                    <a:pt x="0" y="1764225"/>
                  </a:lnTo>
                  <a:lnTo>
                    <a:pt x="1538809" y="0"/>
                  </a:lnTo>
                  <a:close/>
                </a:path>
              </a:pathLst>
            </a:custGeom>
            <a:gradFill flip="none" rotWithShape="1">
              <a:gsLst>
                <a:gs pos="100000">
                  <a:schemeClr val="accent1">
                    <a:alpha val="63000"/>
                  </a:schemeClr>
                </a:gs>
                <a:gs pos="0">
                  <a:schemeClr val="accent5">
                    <a:alpha val="63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4" name="Group 43"/>
            <p:cNvGrpSpPr/>
            <p:nvPr/>
          </p:nvGrpSpPr>
          <p:grpSpPr>
            <a:xfrm>
              <a:off x="2858950" y="4096941"/>
              <a:ext cx="465138" cy="464344"/>
              <a:chOff x="2581275" y="2582069"/>
              <a:chExt cx="465138" cy="464344"/>
            </a:xfrm>
            <a:solidFill>
              <a:schemeClr val="bg1"/>
            </a:solidFill>
          </p:grpSpPr>
          <p:sp>
            <p:nvSpPr>
              <p:cNvPr id="45" name="AutoShape 128"/>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6" name="AutoShape 129"/>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61" name="TextBox 60"/>
            <p:cNvSpPr txBox="1"/>
            <p:nvPr/>
          </p:nvSpPr>
          <p:spPr>
            <a:xfrm>
              <a:off x="3496209" y="4055464"/>
              <a:ext cx="3852518" cy="461665"/>
            </a:xfrm>
            <a:prstGeom prst="rect">
              <a:avLst/>
            </a:prstGeom>
            <a:noFill/>
          </p:spPr>
          <p:txBody>
            <a:bodyPr wrap="square" lIns="91440" tIns="45720" rIns="91440" bIns="45720" rtlCol="0">
              <a:spAutoFit/>
            </a:bodyPr>
            <a:lstStyle/>
            <a:p>
              <a:r>
                <a:rPr lang="id-ID"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ANIMATION ON TV</a:t>
              </a:r>
              <a:endParaRPr lang="en-US"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endParaRPr>
            </a:p>
          </p:txBody>
        </p:sp>
      </p:grpSp>
      <p:grpSp>
        <p:nvGrpSpPr>
          <p:cNvPr id="7" name="Group 6"/>
          <p:cNvGrpSpPr/>
          <p:nvPr/>
        </p:nvGrpSpPr>
        <p:grpSpPr>
          <a:xfrm>
            <a:off x="4032107" y="5247225"/>
            <a:ext cx="7631912" cy="1610775"/>
            <a:chOff x="0" y="5247225"/>
            <a:chExt cx="7631912" cy="1610775"/>
          </a:xfrm>
        </p:grpSpPr>
        <p:sp>
          <p:nvSpPr>
            <p:cNvPr id="9" name="Freeform: Shape 8"/>
            <p:cNvSpPr/>
            <p:nvPr/>
          </p:nvSpPr>
          <p:spPr>
            <a:xfrm>
              <a:off x="0" y="5247225"/>
              <a:ext cx="7631912" cy="1610775"/>
            </a:xfrm>
            <a:custGeom>
              <a:avLst/>
              <a:gdLst>
                <a:gd name="connsiteX0" fmla="*/ 1404966 w 7615213"/>
                <a:gd name="connsiteY0" fmla="*/ 0 h 1610775"/>
                <a:gd name="connsiteX1" fmla="*/ 7615213 w 7615213"/>
                <a:gd name="connsiteY1" fmla="*/ 0 h 1610775"/>
                <a:gd name="connsiteX2" fmla="*/ 6210247 w 7615213"/>
                <a:gd name="connsiteY2" fmla="*/ 1610775 h 1610775"/>
                <a:gd name="connsiteX3" fmla="*/ 0 w 7615213"/>
                <a:gd name="connsiteY3" fmla="*/ 1610775 h 1610775"/>
                <a:gd name="connsiteX4" fmla="*/ 1404966 w 7615213"/>
                <a:gd name="connsiteY4" fmla="*/ 0 h 161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213" h="1610775">
                  <a:moveTo>
                    <a:pt x="1404966" y="0"/>
                  </a:moveTo>
                  <a:lnTo>
                    <a:pt x="7615213" y="0"/>
                  </a:lnTo>
                  <a:lnTo>
                    <a:pt x="6210247" y="1610775"/>
                  </a:lnTo>
                  <a:lnTo>
                    <a:pt x="0" y="1610775"/>
                  </a:lnTo>
                  <a:lnTo>
                    <a:pt x="1404966" y="0"/>
                  </a:lnTo>
                  <a:close/>
                </a:path>
              </a:pathLst>
            </a:custGeom>
            <a:gradFill flip="none" rotWithShape="1">
              <a:gsLst>
                <a:gs pos="0">
                  <a:schemeClr val="accent1">
                    <a:alpha val="61000"/>
                  </a:schemeClr>
                </a:gs>
                <a:gs pos="100000">
                  <a:schemeClr val="accent5">
                    <a:alpha val="61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4" name="Group 33"/>
            <p:cNvGrpSpPr/>
            <p:nvPr/>
          </p:nvGrpSpPr>
          <p:grpSpPr>
            <a:xfrm>
              <a:off x="5486797" y="5820045"/>
              <a:ext cx="464344" cy="465138"/>
              <a:chOff x="7275629" y="3973834"/>
              <a:chExt cx="464344" cy="465138"/>
            </a:xfrm>
            <a:solidFill>
              <a:schemeClr val="bg1"/>
            </a:solidFill>
          </p:grpSpPr>
          <p:sp>
            <p:nvSpPr>
              <p:cNvPr id="35" name="AutoShape 37"/>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6" name="AutoShape 38"/>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7" name="AutoShape 39"/>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8" name="AutoShape 40"/>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9" name="AutoShape 41"/>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0" name="AutoShape 42"/>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65" name="TextBox 64"/>
            <p:cNvSpPr txBox="1"/>
            <p:nvPr/>
          </p:nvSpPr>
          <p:spPr>
            <a:xfrm flipH="1">
              <a:off x="1550519" y="5778964"/>
              <a:ext cx="3852518" cy="461665"/>
            </a:xfrm>
            <a:prstGeom prst="rect">
              <a:avLst/>
            </a:prstGeom>
            <a:noFill/>
          </p:spPr>
          <p:txBody>
            <a:bodyPr wrap="square" lIns="91440" tIns="45720" rIns="91440" bIns="45720" rtlCol="0">
              <a:spAutoFit/>
            </a:bodyPr>
            <a:lstStyle/>
            <a:p>
              <a:pPr algn="r"/>
              <a:r>
                <a:rPr lang="id-ID"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ANIMATION IN FILMS</a:t>
              </a:r>
              <a:endParaRPr lang="en-US" sz="2400" b="1" dirty="0">
                <a:solidFill>
                  <a:schemeClr val="bg1"/>
                </a:solidFill>
                <a:latin typeface="Segoe UI" panose="020B0502040204020203" pitchFamily="34" charset="0"/>
                <a:ea typeface="Liberation Sans" panose="020B0604020202020204" pitchFamily="34" charset="0"/>
                <a:cs typeface="Segoe UI" panose="020B0502040204020203" pitchFamily="34" charset="0"/>
              </a:endParaRPr>
            </a:p>
          </p:txBody>
        </p:sp>
      </p:grpSp>
      <p:sp>
        <p:nvSpPr>
          <p:cNvPr id="32" name="Rectangle 31"/>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68894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39"/>
          <p:cNvSpPr/>
          <p:nvPr/>
        </p:nvSpPr>
        <p:spPr>
          <a:xfrm rot="10800000">
            <a:off x="6166240" y="4201724"/>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p:cNvSpPr/>
          <p:nvPr/>
        </p:nvSpPr>
        <p:spPr>
          <a:xfrm>
            <a:off x="9133606" y="1592308"/>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0800000">
            <a:off x="109429"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3129045"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3129045"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6148660"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Text Placeholder 4"/>
          <p:cNvSpPr txBox="1">
            <a:spLocks/>
          </p:cNvSpPr>
          <p:nvPr/>
        </p:nvSpPr>
        <p:spPr>
          <a:xfrm>
            <a:off x="282308" y="271512"/>
            <a:ext cx="8709292"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SERVICES &amp; IP PRODUCTION</a:t>
            </a:r>
            <a:endParaRPr lang="id-ID" sz="3200" b="1" cap="all" dirty="0">
              <a:solidFill>
                <a:srgbClr val="F04923"/>
              </a:solidFill>
              <a:latin typeface="+mj-lt"/>
              <a:ea typeface="GulimChe" pitchFamily="49" charset="-127"/>
              <a:cs typeface="+mj-cs"/>
            </a:endParaRPr>
          </a:p>
        </p:txBody>
      </p:sp>
      <p:grpSp>
        <p:nvGrpSpPr>
          <p:cNvPr id="2057" name="Group 2056"/>
          <p:cNvGrpSpPr/>
          <p:nvPr/>
        </p:nvGrpSpPr>
        <p:grpSpPr>
          <a:xfrm>
            <a:off x="317973" y="3108107"/>
            <a:ext cx="2497206" cy="846674"/>
            <a:chOff x="284094" y="3108107"/>
            <a:chExt cx="2497206" cy="846674"/>
          </a:xfrm>
        </p:grpSpPr>
        <p:sp>
          <p:nvSpPr>
            <p:cNvPr id="5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56"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1</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1" name="Group 60"/>
          <p:cNvGrpSpPr/>
          <p:nvPr/>
        </p:nvGrpSpPr>
        <p:grpSpPr>
          <a:xfrm>
            <a:off x="6357110" y="3108107"/>
            <a:ext cx="2497206" cy="846674"/>
            <a:chOff x="284094" y="3108107"/>
            <a:chExt cx="2497206" cy="846674"/>
          </a:xfrm>
        </p:grpSpPr>
        <p:sp>
          <p:nvSpPr>
            <p:cNvPr id="62"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3"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3</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7" name="Group 66"/>
          <p:cNvGrpSpPr/>
          <p:nvPr/>
        </p:nvGrpSpPr>
        <p:grpSpPr>
          <a:xfrm>
            <a:off x="3337412" y="5706164"/>
            <a:ext cx="2497206" cy="846674"/>
            <a:chOff x="284094" y="3108107"/>
            <a:chExt cx="2497206" cy="846674"/>
          </a:xfrm>
        </p:grpSpPr>
        <p:sp>
          <p:nvSpPr>
            <p:cNvPr id="68"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9"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5</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73" name="Group 72"/>
          <p:cNvGrpSpPr/>
          <p:nvPr/>
        </p:nvGrpSpPr>
        <p:grpSpPr>
          <a:xfrm>
            <a:off x="9376535" y="5706164"/>
            <a:ext cx="2497206" cy="846674"/>
            <a:chOff x="284094" y="3108107"/>
            <a:chExt cx="2497206" cy="846674"/>
          </a:xfrm>
        </p:grpSpPr>
        <p:sp>
          <p:nvSpPr>
            <p:cNvPr id="7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75"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6</a:t>
              </a:r>
              <a:endParaRPr lang="id-ID" sz="1600" dirty="0">
                <a:solidFill>
                  <a:schemeClr val="bg1"/>
                </a:solidFill>
                <a:latin typeface="Segoe UI" panose="020B0502040204020203" pitchFamily="34" charset="0"/>
                <a:cs typeface="Segoe UI" panose="020B0502040204020203" pitchFamily="34" charset="0"/>
              </a:endParaRPr>
            </a:p>
          </p:txBody>
        </p:sp>
      </p:grpSp>
      <p:pic>
        <p:nvPicPr>
          <p:cNvPr id="5" name="Picture Placeholder 4" descr="Animation-Leo-Da-Vinci.jpg"/>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l="-3900"/>
          <a:stretch/>
        </p:blipFill>
        <p:spPr>
          <a:xfrm>
            <a:off x="9068342" y="4206079"/>
            <a:ext cx="2914650" cy="2524559"/>
          </a:xfrm>
        </p:spPr>
      </p:pic>
      <p:pic>
        <p:nvPicPr>
          <p:cNvPr id="7" name="Picture Placeholder 6" descr="book-worm-gogo.jpg"/>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70" name="Text Placeholder 4"/>
          <p:cNvSpPr txBox="1">
            <a:spLocks/>
          </p:cNvSpPr>
          <p:nvPr/>
        </p:nvSpPr>
        <p:spPr>
          <a:xfrm>
            <a:off x="152689" y="4144513"/>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EPLUS STUDIOS</a:t>
            </a: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p:txBody>
      </p:sp>
      <p:sp>
        <p:nvSpPr>
          <p:cNvPr id="71" name="Text Placeholder 4"/>
          <p:cNvSpPr txBox="1">
            <a:spLocks/>
          </p:cNvSpPr>
          <p:nvPr/>
        </p:nvSpPr>
        <p:spPr>
          <a:xfrm>
            <a:off x="3114483" y="3594162"/>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COSMOS MAYA</a:t>
            </a: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p:txBody>
      </p:sp>
      <p:pic>
        <p:nvPicPr>
          <p:cNvPr id="17" name="Picture Placeholder 16" descr="Tik Tak Tail.jpg"/>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p:pic>
      <p:sp>
        <p:nvSpPr>
          <p:cNvPr id="72" name="Text Placeholder 4"/>
          <p:cNvSpPr txBox="1">
            <a:spLocks/>
          </p:cNvSpPr>
          <p:nvPr/>
        </p:nvSpPr>
        <p:spPr>
          <a:xfrm>
            <a:off x="6183043" y="4142521"/>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TOONZ ANIMATION</a:t>
            </a: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p:txBody>
      </p:sp>
      <p:sp>
        <p:nvSpPr>
          <p:cNvPr id="76" name="Text Placeholder 4"/>
          <p:cNvSpPr txBox="1">
            <a:spLocks/>
          </p:cNvSpPr>
          <p:nvPr/>
        </p:nvSpPr>
        <p:spPr>
          <a:xfrm>
            <a:off x="9180639" y="3565159"/>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COSMOS MAYA</a:t>
            </a: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b="1" dirty="0">
              <a:solidFill>
                <a:srgbClr val="FFFF00"/>
              </a:solidFill>
              <a:latin typeface="Segoe UI Light" panose="020B0502040204020203" pitchFamily="34" charset="0"/>
              <a:cs typeface="Segoe UI Light" panose="020B0502040204020203" pitchFamily="34" charset="0"/>
            </a:endParaRPr>
          </a:p>
        </p:txBody>
      </p:sp>
      <p:pic>
        <p:nvPicPr>
          <p:cNvPr id="21" name="Picture Placeholder 20" descr="Eplus.jpg"/>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l="-2846"/>
          <a:stretch/>
        </p:blipFill>
        <p:spPr/>
      </p:pic>
      <p:sp>
        <p:nvSpPr>
          <p:cNvPr id="31" name="Rectangle 3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4846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2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22" presetClass="entr" presetSubtype="8" fill="hold" nodeType="withEffect">
                                  <p:stCondLst>
                                    <p:cond delay="2750"/>
                                  </p:stCondLst>
                                  <p:childTnLst>
                                    <p:set>
                                      <p:cBhvr>
                                        <p:cTn id="25" dur="1" fill="hold">
                                          <p:stCondLst>
                                            <p:cond delay="0"/>
                                          </p:stCondLst>
                                        </p:cTn>
                                        <p:tgtEl>
                                          <p:spTgt spid="2057"/>
                                        </p:tgtEl>
                                        <p:attrNameLst>
                                          <p:attrName>style.visibility</p:attrName>
                                        </p:attrNameLst>
                                      </p:cBhvr>
                                      <p:to>
                                        <p:strVal val="visible"/>
                                      </p:to>
                                    </p:set>
                                    <p:animEffect transition="in" filter="wipe(left)">
                                      <p:cBhvr>
                                        <p:cTn id="26" dur="750"/>
                                        <p:tgtEl>
                                          <p:spTgt spid="2057"/>
                                        </p:tgtEl>
                                      </p:cBhvr>
                                    </p:animEffect>
                                  </p:childTnLst>
                                </p:cTn>
                              </p:par>
                              <p:par>
                                <p:cTn id="27" presetID="22" presetClass="entr" presetSubtype="8" fill="hold" nodeType="withEffect">
                                  <p:stCondLst>
                                    <p:cond delay="275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750"/>
                                        <p:tgtEl>
                                          <p:spTgt spid="61"/>
                                        </p:tgtEl>
                                      </p:cBhvr>
                                    </p:animEffect>
                                  </p:childTnLst>
                                </p:cTn>
                              </p:par>
                              <p:par>
                                <p:cTn id="30" presetID="22" presetClass="entr" presetSubtype="8" fill="hold" nodeType="withEffect">
                                  <p:stCondLst>
                                    <p:cond delay="275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750"/>
                                        <p:tgtEl>
                                          <p:spTgt spid="67"/>
                                        </p:tgtEl>
                                      </p:cBhvr>
                                    </p:animEffect>
                                  </p:childTnLst>
                                </p:cTn>
                              </p:par>
                              <p:par>
                                <p:cTn id="33" presetID="22" presetClass="entr" presetSubtype="8" fill="hold" nodeType="withEffect">
                                  <p:stCondLst>
                                    <p:cond delay="275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750"/>
                                        <p:tgtEl>
                                          <p:spTgt spid="73"/>
                                        </p:tgtEl>
                                      </p:cBhvr>
                                    </p:animEffect>
                                  </p:childTnLst>
                                </p:cTn>
                              </p:par>
                              <p:par>
                                <p:cTn id="36" presetID="2" presetClass="entr" presetSubtype="8" decel="100000" fill="hold" grpId="0" nodeType="withEffect">
                                  <p:stCondLst>
                                    <p:cond delay="100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0-#ppt_w/2"/>
                                          </p:val>
                                        </p:tav>
                                        <p:tav tm="100000">
                                          <p:val>
                                            <p:strVal val="#ppt_x"/>
                                          </p:val>
                                        </p:tav>
                                      </p:tavLst>
                                    </p:anim>
                                    <p:anim calcmode="lin" valueType="num">
                                      <p:cBhvr additive="base">
                                        <p:cTn id="39" dur="500" fill="hold"/>
                                        <p:tgtEl>
                                          <p:spTgt spid="70"/>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0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500" fill="hold"/>
                                        <p:tgtEl>
                                          <p:spTgt spid="71"/>
                                        </p:tgtEl>
                                        <p:attrNameLst>
                                          <p:attrName>ppt_x</p:attrName>
                                        </p:attrNameLst>
                                      </p:cBhvr>
                                      <p:tavLst>
                                        <p:tav tm="0">
                                          <p:val>
                                            <p:strVal val="0-#ppt_w/2"/>
                                          </p:val>
                                        </p:tav>
                                        <p:tav tm="100000">
                                          <p:val>
                                            <p:strVal val="#ppt_x"/>
                                          </p:val>
                                        </p:tav>
                                      </p:tavLst>
                                    </p:anim>
                                    <p:anim calcmode="lin" valueType="num">
                                      <p:cBhvr additive="base">
                                        <p:cTn id="43" dur="5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000"/>
                                  </p:stCondLst>
                                  <p:childTnLst>
                                    <p:set>
                                      <p:cBhvr>
                                        <p:cTn id="45" dur="1" fill="hold">
                                          <p:stCondLst>
                                            <p:cond delay="0"/>
                                          </p:stCondLst>
                                        </p:cTn>
                                        <p:tgtEl>
                                          <p:spTgt spid="72"/>
                                        </p:tgtEl>
                                        <p:attrNameLst>
                                          <p:attrName>style.visibility</p:attrName>
                                        </p:attrNameLst>
                                      </p:cBhvr>
                                      <p:to>
                                        <p:strVal val="visible"/>
                                      </p:to>
                                    </p:set>
                                    <p:anim calcmode="lin" valueType="num">
                                      <p:cBhvr additive="base">
                                        <p:cTn id="46" dur="500" fill="hold"/>
                                        <p:tgtEl>
                                          <p:spTgt spid="72"/>
                                        </p:tgtEl>
                                        <p:attrNameLst>
                                          <p:attrName>ppt_x</p:attrName>
                                        </p:attrNameLst>
                                      </p:cBhvr>
                                      <p:tavLst>
                                        <p:tav tm="0">
                                          <p:val>
                                            <p:strVal val="0-#ppt_w/2"/>
                                          </p:val>
                                        </p:tav>
                                        <p:tav tm="100000">
                                          <p:val>
                                            <p:strVal val="#ppt_x"/>
                                          </p:val>
                                        </p:tav>
                                      </p:tavLst>
                                    </p:anim>
                                    <p:anim calcmode="lin" valueType="num">
                                      <p:cBhvr additive="base">
                                        <p:cTn id="47" dur="500" fill="hold"/>
                                        <p:tgtEl>
                                          <p:spTgt spid="72"/>
                                        </p:tgtEl>
                                        <p:attrNameLst>
                                          <p:attrName>ppt_y</p:attrName>
                                        </p:attrNameLst>
                                      </p:cBhvr>
                                      <p:tavLst>
                                        <p:tav tm="0">
                                          <p:val>
                                            <p:strVal val="#ppt_y"/>
                                          </p:val>
                                        </p:tav>
                                        <p:tav tm="100000">
                                          <p:val>
                                            <p:strVal val="#ppt_y"/>
                                          </p:val>
                                        </p:tav>
                                      </p:tavLst>
                                    </p:anim>
                                  </p:childTnLst>
                                </p:cTn>
                              </p:par>
                              <p:par>
                                <p:cTn id="48" presetID="2" presetClass="entr" presetSubtype="8" decel="100000" fill="hold" grpId="0" nodeType="withEffect">
                                  <p:stCondLst>
                                    <p:cond delay="1000"/>
                                  </p:stCondLst>
                                  <p:childTnLst>
                                    <p:set>
                                      <p:cBhvr>
                                        <p:cTn id="49" dur="1" fill="hold">
                                          <p:stCondLst>
                                            <p:cond delay="0"/>
                                          </p:stCondLst>
                                        </p:cTn>
                                        <p:tgtEl>
                                          <p:spTgt spid="76"/>
                                        </p:tgtEl>
                                        <p:attrNameLst>
                                          <p:attrName>style.visibility</p:attrName>
                                        </p:attrNameLst>
                                      </p:cBhvr>
                                      <p:to>
                                        <p:strVal val="visible"/>
                                      </p:to>
                                    </p:set>
                                    <p:anim calcmode="lin" valueType="num">
                                      <p:cBhvr additive="base">
                                        <p:cTn id="50" dur="500" fill="hold"/>
                                        <p:tgtEl>
                                          <p:spTgt spid="76"/>
                                        </p:tgtEl>
                                        <p:attrNameLst>
                                          <p:attrName>ppt_x</p:attrName>
                                        </p:attrNameLst>
                                      </p:cBhvr>
                                      <p:tavLst>
                                        <p:tav tm="0">
                                          <p:val>
                                            <p:strVal val="0-#ppt_w/2"/>
                                          </p:val>
                                        </p:tav>
                                        <p:tav tm="100000">
                                          <p:val>
                                            <p:strVal val="#ppt_x"/>
                                          </p:val>
                                        </p:tav>
                                      </p:tavLst>
                                    </p:anim>
                                    <p:anim calcmode="lin" valueType="num">
                                      <p:cBhvr additive="base">
                                        <p:cTn id="51" dur="500" fill="hold"/>
                                        <p:tgtEl>
                                          <p:spTgt spid="76"/>
                                        </p:tgtEl>
                                        <p:attrNameLst>
                                          <p:attrName>ppt_y</p:attrName>
                                        </p:attrNameLst>
                                      </p:cBhvr>
                                      <p:tavLst>
                                        <p:tav tm="0">
                                          <p:val>
                                            <p:strVal val="#ppt_y"/>
                                          </p:val>
                                        </p:tav>
                                        <p:tav tm="100000">
                                          <p:val>
                                            <p:strVal val="#ppt_y"/>
                                          </p:val>
                                        </p:tav>
                                      </p:tavLst>
                                    </p:anim>
                                  </p:childTnLst>
                                </p:cTn>
                              </p:par>
                              <p:par>
                                <p:cTn id="52" presetID="10" presetClass="entr" presetSubtype="0" fill="hold" grpId="0" nodeType="withEffect">
                                  <p:stCondLst>
                                    <p:cond delay="250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12" grpId="0" animBg="1"/>
      <p:bldP spid="13" grpId="0" animBg="1"/>
      <p:bldP spid="14" grpId="0" animBg="1"/>
      <p:bldP spid="15" grpId="0" animBg="1"/>
      <p:bldP spid="16" grpId="0" animBg="1"/>
      <p:bldP spid="27" grpId="0"/>
      <p:bldP spid="70" grpId="0"/>
      <p:bldP spid="71" grpId="0"/>
      <p:bldP spid="72" grpId="0"/>
      <p:bldP spid="7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39"/>
          <p:cNvSpPr/>
          <p:nvPr/>
        </p:nvSpPr>
        <p:spPr>
          <a:xfrm rot="10800000">
            <a:off x="6166241" y="4228937"/>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p:cNvSpPr/>
          <p:nvPr/>
        </p:nvSpPr>
        <p:spPr>
          <a:xfrm>
            <a:off x="9173201" y="1592308"/>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Rectangle 87"/>
          <p:cNvSpPr/>
          <p:nvPr/>
        </p:nvSpPr>
        <p:spPr>
          <a:xfrm>
            <a:off x="9168168"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0800000">
            <a:off x="109429"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3129045"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3129045"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6148660"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Text Placeholder 4"/>
          <p:cNvSpPr txBox="1">
            <a:spLocks/>
          </p:cNvSpPr>
          <p:nvPr/>
        </p:nvSpPr>
        <p:spPr>
          <a:xfrm>
            <a:off x="464458" y="304822"/>
            <a:ext cx="8598498"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ON TV</a:t>
            </a:r>
            <a:endParaRPr lang="id-ID" sz="3200" b="1" cap="all" dirty="0">
              <a:solidFill>
                <a:srgbClr val="F04923"/>
              </a:solidFill>
              <a:latin typeface="+mj-lt"/>
              <a:ea typeface="GulimChe" pitchFamily="49" charset="-127"/>
              <a:cs typeface="+mj-cs"/>
            </a:endParaRPr>
          </a:p>
        </p:txBody>
      </p:sp>
      <p:grpSp>
        <p:nvGrpSpPr>
          <p:cNvPr id="2057" name="Group 2056"/>
          <p:cNvGrpSpPr/>
          <p:nvPr/>
        </p:nvGrpSpPr>
        <p:grpSpPr>
          <a:xfrm>
            <a:off x="317973" y="3108107"/>
            <a:ext cx="2497206" cy="846674"/>
            <a:chOff x="284094" y="3108107"/>
            <a:chExt cx="2497206" cy="846674"/>
          </a:xfrm>
        </p:grpSpPr>
        <p:sp>
          <p:nvSpPr>
            <p:cNvPr id="5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56"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1</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1" name="Group 60"/>
          <p:cNvGrpSpPr/>
          <p:nvPr/>
        </p:nvGrpSpPr>
        <p:grpSpPr>
          <a:xfrm>
            <a:off x="6357110" y="3108107"/>
            <a:ext cx="2497206" cy="846674"/>
            <a:chOff x="284094" y="3108107"/>
            <a:chExt cx="2497206" cy="846674"/>
          </a:xfrm>
        </p:grpSpPr>
        <p:sp>
          <p:nvSpPr>
            <p:cNvPr id="62"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3"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3</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7" name="Group 66"/>
          <p:cNvGrpSpPr/>
          <p:nvPr/>
        </p:nvGrpSpPr>
        <p:grpSpPr>
          <a:xfrm>
            <a:off x="3337412" y="5706164"/>
            <a:ext cx="2497206" cy="846674"/>
            <a:chOff x="284094" y="3108107"/>
            <a:chExt cx="2497206" cy="846674"/>
          </a:xfrm>
        </p:grpSpPr>
        <p:sp>
          <p:nvSpPr>
            <p:cNvPr id="68"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9"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5</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73" name="Group 72"/>
          <p:cNvGrpSpPr/>
          <p:nvPr/>
        </p:nvGrpSpPr>
        <p:grpSpPr>
          <a:xfrm>
            <a:off x="9376535" y="5706164"/>
            <a:ext cx="2497206" cy="846674"/>
            <a:chOff x="284094" y="3108107"/>
            <a:chExt cx="2497206" cy="846674"/>
          </a:xfrm>
        </p:grpSpPr>
        <p:sp>
          <p:nvSpPr>
            <p:cNvPr id="7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75"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6</a:t>
              </a:r>
              <a:endParaRPr lang="id-ID" sz="1600" dirty="0">
                <a:solidFill>
                  <a:schemeClr val="bg1"/>
                </a:solidFill>
                <a:latin typeface="Segoe UI" panose="020B0502040204020203" pitchFamily="34" charset="0"/>
                <a:cs typeface="Segoe UI" panose="020B0502040204020203" pitchFamily="34" charset="0"/>
              </a:endParaRPr>
            </a:p>
          </p:txBody>
        </p:sp>
      </p:grpSp>
      <p:pic>
        <p:nvPicPr>
          <p:cNvPr id="4" name="Picture Placeholder 3" descr="Animation-Lil Singham-01.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70" name="Text Placeholder 4"/>
          <p:cNvSpPr txBox="1">
            <a:spLocks/>
          </p:cNvSpPr>
          <p:nvPr/>
        </p:nvSpPr>
        <p:spPr>
          <a:xfrm>
            <a:off x="152689" y="4336867"/>
            <a:ext cx="2891532" cy="418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defRPr/>
            </a:pPr>
            <a:r>
              <a:rPr lang="id-ID" sz="1800" b="1" dirty="0">
                <a:solidFill>
                  <a:srgbClr val="FFFF00"/>
                </a:solidFill>
                <a:latin typeface="Segoe UI Light" panose="020B0502040204020203" pitchFamily="34" charset="0"/>
                <a:cs typeface="Segoe UI Light" panose="020B0502040204020203" pitchFamily="34" charset="0"/>
              </a:rPr>
              <a:t>RELIANCE ANIMATION</a:t>
            </a:r>
          </a:p>
          <a:p>
            <a:pPr marL="0" indent="0" algn="ctr">
              <a:lnSpc>
                <a:spcPct val="60000"/>
              </a:lnSpc>
              <a:buNone/>
              <a:defRPr/>
            </a:pPr>
            <a:r>
              <a:rPr lang="id-ID" sz="1800" b="1" dirty="0">
                <a:solidFill>
                  <a:srgbClr val="FFFF00"/>
                </a:solidFill>
                <a:latin typeface="Segoe UI Light" panose="020B0502040204020203" pitchFamily="34" charset="0"/>
                <a:cs typeface="Segoe UI Light" panose="020B0502040204020203" pitchFamily="34" charset="0"/>
              </a:rPr>
              <a:t>DISCOVERY KIDS</a:t>
            </a:r>
          </a:p>
          <a:p>
            <a:pPr marL="0" indent="0" algn="ctr">
              <a:lnSpc>
                <a:spcPct val="60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60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1" name="Text Placeholder 4"/>
          <p:cNvSpPr txBox="1">
            <a:spLocks/>
          </p:cNvSpPr>
          <p:nvPr/>
        </p:nvSpPr>
        <p:spPr>
          <a:xfrm>
            <a:off x="3127545" y="3549254"/>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defRPr/>
            </a:pPr>
            <a:r>
              <a:rPr lang="id-ID" sz="2000" b="1" dirty="0">
                <a:solidFill>
                  <a:srgbClr val="FFFF00"/>
                </a:solidFill>
                <a:latin typeface="Segoe UI Light" panose="020B0502040204020203" pitchFamily="34" charset="0"/>
                <a:cs typeface="Segoe UI Light" panose="020B0502040204020203" pitchFamily="34" charset="0"/>
              </a:rPr>
              <a:t>PAPERBOAT</a:t>
            </a:r>
          </a:p>
          <a:p>
            <a:pPr marL="0" indent="0" algn="ctr">
              <a:lnSpc>
                <a:spcPct val="60000"/>
              </a:lnSpc>
              <a:buNone/>
              <a:defRPr/>
            </a:pPr>
            <a:r>
              <a:rPr lang="id-ID" sz="2000" b="1" dirty="0">
                <a:solidFill>
                  <a:srgbClr val="FFFF00"/>
                </a:solidFill>
                <a:latin typeface="Segoe UI Light" panose="020B0502040204020203" pitchFamily="34" charset="0"/>
                <a:cs typeface="Segoe UI Light" panose="020B0502040204020203" pitchFamily="34" charset="0"/>
              </a:rPr>
              <a:t>DISCOVERY KIDS</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2" name="Text Placeholder 4"/>
          <p:cNvSpPr txBox="1">
            <a:spLocks/>
          </p:cNvSpPr>
          <p:nvPr/>
        </p:nvSpPr>
        <p:spPr>
          <a:xfrm>
            <a:off x="6183043" y="4329242"/>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50000"/>
              </a:lnSpc>
              <a:buNone/>
              <a:defRPr/>
            </a:pPr>
            <a:r>
              <a:rPr lang="id-ID" sz="2000" b="1" dirty="0">
                <a:solidFill>
                  <a:srgbClr val="FFFF00"/>
                </a:solidFill>
                <a:latin typeface="Segoe UI Light" panose="020B0502040204020203" pitchFamily="34" charset="0"/>
                <a:cs typeface="Segoe UI Light" panose="020B0502040204020203" pitchFamily="34" charset="0"/>
              </a:rPr>
              <a:t>AUM ANIMATION</a:t>
            </a:r>
          </a:p>
          <a:p>
            <a:pPr marL="0" indent="0" algn="ctr">
              <a:lnSpc>
                <a:spcPct val="50000"/>
              </a:lnSpc>
              <a:buNone/>
              <a:defRPr/>
            </a:pPr>
            <a:r>
              <a:rPr lang="id-ID" sz="2000" b="1" dirty="0">
                <a:solidFill>
                  <a:srgbClr val="FFFF00"/>
                </a:solidFill>
                <a:latin typeface="Segoe UI Light" panose="020B0502040204020203" pitchFamily="34" charset="0"/>
                <a:cs typeface="Segoe UI Light" panose="020B0502040204020203" pitchFamily="34" charset="0"/>
              </a:rPr>
              <a:t>POGO</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6" name="Text Placeholder 4"/>
          <p:cNvSpPr txBox="1">
            <a:spLocks/>
          </p:cNvSpPr>
          <p:nvPr/>
        </p:nvSpPr>
        <p:spPr>
          <a:xfrm>
            <a:off x="9199668" y="3549715"/>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defRPr/>
            </a:pPr>
            <a:r>
              <a:rPr lang="id-ID" sz="2000" b="1" dirty="0">
                <a:solidFill>
                  <a:srgbClr val="FFFF00"/>
                </a:solidFill>
                <a:latin typeface="Segoe UI Light" panose="020B0502040204020203" pitchFamily="34" charset="0"/>
                <a:cs typeface="Segoe UI Light" panose="020B0502040204020203" pitchFamily="34" charset="0"/>
              </a:rPr>
              <a:t>GREEN GOLD</a:t>
            </a:r>
          </a:p>
          <a:p>
            <a:pPr marL="0" indent="0" algn="ctr">
              <a:lnSpc>
                <a:spcPct val="60000"/>
              </a:lnSpc>
              <a:buNone/>
              <a:defRPr/>
            </a:pPr>
            <a:r>
              <a:rPr lang="id-ID" sz="2000" b="1" dirty="0">
                <a:solidFill>
                  <a:srgbClr val="FFFF00"/>
                </a:solidFill>
                <a:latin typeface="Segoe UI Light" panose="020B0502040204020203" pitchFamily="34" charset="0"/>
                <a:cs typeface="Segoe UI Light" panose="020B0502040204020203" pitchFamily="34" charset="0"/>
              </a:rPr>
              <a:t>SONY YAY</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pic>
        <p:nvPicPr>
          <p:cNvPr id="3" name="Picture Placeholder 2" descr="Andy Pirki.jpg"/>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pic>
        <p:nvPicPr>
          <p:cNvPr id="7" name="Picture Placeholder 6" descr="Bandbudh Aur Budbak-02.jpg"/>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513" t="-1503" r="513" b="14901"/>
          <a:stretch/>
        </p:blipFill>
        <p:spPr>
          <a:xfrm>
            <a:off x="3128963" y="4219575"/>
            <a:ext cx="2914650" cy="2524125"/>
          </a:xfrm>
        </p:spPr>
      </p:pic>
      <p:pic>
        <p:nvPicPr>
          <p:cNvPr id="10" name="Picture Placeholder 9" descr="Sony-YAY-KickO-Super-Speedo.jpg"/>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6699" b="6699"/>
          <a:stretch>
            <a:fillRect/>
          </a:stretch>
        </p:blipFill>
        <p:spPr/>
      </p:pic>
      <p:sp>
        <p:nvSpPr>
          <p:cNvPr id="32" name="Rectangle 31"/>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94386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2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par>
                                <p:cTn id="27" presetID="22" presetClass="entr" presetSubtype="8" fill="hold" nodeType="withEffect">
                                  <p:stCondLst>
                                    <p:cond delay="2750"/>
                                  </p:stCondLst>
                                  <p:childTnLst>
                                    <p:set>
                                      <p:cBhvr>
                                        <p:cTn id="28" dur="1" fill="hold">
                                          <p:stCondLst>
                                            <p:cond delay="0"/>
                                          </p:stCondLst>
                                        </p:cTn>
                                        <p:tgtEl>
                                          <p:spTgt spid="2057"/>
                                        </p:tgtEl>
                                        <p:attrNameLst>
                                          <p:attrName>style.visibility</p:attrName>
                                        </p:attrNameLst>
                                      </p:cBhvr>
                                      <p:to>
                                        <p:strVal val="visible"/>
                                      </p:to>
                                    </p:set>
                                    <p:animEffect transition="in" filter="wipe(left)">
                                      <p:cBhvr>
                                        <p:cTn id="29" dur="750"/>
                                        <p:tgtEl>
                                          <p:spTgt spid="2057"/>
                                        </p:tgtEl>
                                      </p:cBhvr>
                                    </p:animEffect>
                                  </p:childTnLst>
                                </p:cTn>
                              </p:par>
                              <p:par>
                                <p:cTn id="30" presetID="22" presetClass="entr" presetSubtype="8" fill="hold" nodeType="withEffect">
                                  <p:stCondLst>
                                    <p:cond delay="275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750"/>
                                        <p:tgtEl>
                                          <p:spTgt spid="61"/>
                                        </p:tgtEl>
                                      </p:cBhvr>
                                    </p:animEffect>
                                  </p:childTnLst>
                                </p:cTn>
                              </p:par>
                              <p:par>
                                <p:cTn id="33" presetID="22" presetClass="entr" presetSubtype="8" fill="hold" nodeType="withEffect">
                                  <p:stCondLst>
                                    <p:cond delay="275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750"/>
                                        <p:tgtEl>
                                          <p:spTgt spid="67"/>
                                        </p:tgtEl>
                                      </p:cBhvr>
                                    </p:animEffect>
                                  </p:childTnLst>
                                </p:cTn>
                              </p:par>
                              <p:par>
                                <p:cTn id="36" presetID="22" presetClass="entr" presetSubtype="8" fill="hold" nodeType="withEffect">
                                  <p:stCondLst>
                                    <p:cond delay="275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750"/>
                                        <p:tgtEl>
                                          <p:spTgt spid="73"/>
                                        </p:tgtEl>
                                      </p:cBhvr>
                                    </p:animEffect>
                                  </p:childTnLst>
                                </p:cTn>
                              </p:par>
                              <p:par>
                                <p:cTn id="39" presetID="2" presetClass="entr" presetSubtype="8" decel="100000" fill="hold" grpId="0" nodeType="withEffect">
                                  <p:stCondLst>
                                    <p:cond delay="100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fill="hold"/>
                                        <p:tgtEl>
                                          <p:spTgt spid="70"/>
                                        </p:tgtEl>
                                        <p:attrNameLst>
                                          <p:attrName>ppt_x</p:attrName>
                                        </p:attrNameLst>
                                      </p:cBhvr>
                                      <p:tavLst>
                                        <p:tav tm="0">
                                          <p:val>
                                            <p:strVal val="0-#ppt_w/2"/>
                                          </p:val>
                                        </p:tav>
                                        <p:tav tm="100000">
                                          <p:val>
                                            <p:strVal val="#ppt_x"/>
                                          </p:val>
                                        </p:tav>
                                      </p:tavLst>
                                    </p:anim>
                                    <p:anim calcmode="lin" valueType="num">
                                      <p:cBhvr additive="base">
                                        <p:cTn id="42" dur="500" fill="hold"/>
                                        <p:tgtEl>
                                          <p:spTgt spid="70"/>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100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fill="hold"/>
                                        <p:tgtEl>
                                          <p:spTgt spid="71"/>
                                        </p:tgtEl>
                                        <p:attrNameLst>
                                          <p:attrName>ppt_x</p:attrName>
                                        </p:attrNameLst>
                                      </p:cBhvr>
                                      <p:tavLst>
                                        <p:tav tm="0">
                                          <p:val>
                                            <p:strVal val="0-#ppt_w/2"/>
                                          </p:val>
                                        </p:tav>
                                        <p:tav tm="100000">
                                          <p:val>
                                            <p:strVal val="#ppt_x"/>
                                          </p:val>
                                        </p:tav>
                                      </p:tavLst>
                                    </p:anim>
                                    <p:anim calcmode="lin" valueType="num">
                                      <p:cBhvr additive="base">
                                        <p:cTn id="46" dur="500" fill="hold"/>
                                        <p:tgtEl>
                                          <p:spTgt spid="71"/>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100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100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0-#ppt_w/2"/>
                                          </p:val>
                                        </p:tav>
                                        <p:tav tm="100000">
                                          <p:val>
                                            <p:strVal val="#ppt_x"/>
                                          </p:val>
                                        </p:tav>
                                      </p:tavLst>
                                    </p:anim>
                                    <p:anim calcmode="lin" valueType="num">
                                      <p:cBhvr additive="base">
                                        <p:cTn id="54" dur="500" fill="hold"/>
                                        <p:tgtEl>
                                          <p:spTgt spid="76"/>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50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grpId="0" nodeType="withEffect">
                                  <p:stCondLst>
                                    <p:cond delay="25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88" grpId="0" animBg="1"/>
      <p:bldP spid="12" grpId="0" animBg="1"/>
      <p:bldP spid="13" grpId="0" animBg="1"/>
      <p:bldP spid="14" grpId="0" animBg="1"/>
      <p:bldP spid="15" grpId="0" animBg="1"/>
      <p:bldP spid="16" grpId="0" animBg="1"/>
      <p:bldP spid="27" grpId="0"/>
      <p:bldP spid="70" grpId="0"/>
      <p:bldP spid="71" grpId="0"/>
      <p:bldP spid="72" grpId="0"/>
      <p:bldP spid="7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39"/>
          <p:cNvSpPr/>
          <p:nvPr/>
        </p:nvSpPr>
        <p:spPr>
          <a:xfrm rot="10800000">
            <a:off x="6140115" y="420281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p:cNvSpPr/>
          <p:nvPr/>
        </p:nvSpPr>
        <p:spPr>
          <a:xfrm>
            <a:off x="9173201" y="1592308"/>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Rectangle 87"/>
          <p:cNvSpPr/>
          <p:nvPr/>
        </p:nvSpPr>
        <p:spPr>
          <a:xfrm>
            <a:off x="9168168"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0800000">
            <a:off x="109429"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3129045"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3129045"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6148660"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Text Placeholder 4"/>
          <p:cNvSpPr txBox="1">
            <a:spLocks/>
          </p:cNvSpPr>
          <p:nvPr/>
        </p:nvSpPr>
        <p:spPr>
          <a:xfrm>
            <a:off x="435429" y="319336"/>
            <a:ext cx="7503885"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ON TV</a:t>
            </a:r>
            <a:endParaRPr lang="id-ID" sz="3200" b="1" cap="all" dirty="0">
              <a:solidFill>
                <a:srgbClr val="F04923"/>
              </a:solidFill>
              <a:latin typeface="+mj-lt"/>
              <a:ea typeface="GulimChe" pitchFamily="49" charset="-127"/>
              <a:cs typeface="+mj-cs"/>
            </a:endParaRPr>
          </a:p>
        </p:txBody>
      </p:sp>
      <p:grpSp>
        <p:nvGrpSpPr>
          <p:cNvPr id="61" name="Group 60"/>
          <p:cNvGrpSpPr/>
          <p:nvPr/>
        </p:nvGrpSpPr>
        <p:grpSpPr>
          <a:xfrm>
            <a:off x="6357110" y="3108107"/>
            <a:ext cx="2497206" cy="846674"/>
            <a:chOff x="284094" y="3108107"/>
            <a:chExt cx="2497206" cy="846674"/>
          </a:xfrm>
        </p:grpSpPr>
        <p:sp>
          <p:nvSpPr>
            <p:cNvPr id="62"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3"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3</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7" name="Group 66"/>
          <p:cNvGrpSpPr/>
          <p:nvPr/>
        </p:nvGrpSpPr>
        <p:grpSpPr>
          <a:xfrm>
            <a:off x="3337412" y="5706164"/>
            <a:ext cx="2497206" cy="846674"/>
            <a:chOff x="284094" y="3108107"/>
            <a:chExt cx="2497206" cy="846674"/>
          </a:xfrm>
        </p:grpSpPr>
        <p:sp>
          <p:nvSpPr>
            <p:cNvPr id="68"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9"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5</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73" name="Group 72"/>
          <p:cNvGrpSpPr/>
          <p:nvPr/>
        </p:nvGrpSpPr>
        <p:grpSpPr>
          <a:xfrm>
            <a:off x="9376535" y="5706164"/>
            <a:ext cx="2497206" cy="846674"/>
            <a:chOff x="284094" y="3108107"/>
            <a:chExt cx="2497206" cy="846674"/>
          </a:xfrm>
        </p:grpSpPr>
        <p:sp>
          <p:nvSpPr>
            <p:cNvPr id="7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75"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6</a:t>
              </a:r>
              <a:endParaRPr lang="id-ID" sz="1600" dirty="0">
                <a:solidFill>
                  <a:schemeClr val="bg1"/>
                </a:solidFill>
                <a:latin typeface="Segoe UI" panose="020B0502040204020203" pitchFamily="34" charset="0"/>
                <a:cs typeface="Segoe UI" panose="020B0502040204020203" pitchFamily="34" charset="0"/>
              </a:endParaRPr>
            </a:p>
          </p:txBody>
        </p:sp>
      </p:grpSp>
      <p:sp>
        <p:nvSpPr>
          <p:cNvPr id="70" name="Text Placeholder 4"/>
          <p:cNvSpPr txBox="1">
            <a:spLocks/>
          </p:cNvSpPr>
          <p:nvPr/>
        </p:nvSpPr>
        <p:spPr>
          <a:xfrm>
            <a:off x="126563" y="3964768"/>
            <a:ext cx="2891532" cy="568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defRPr/>
            </a:pPr>
            <a:endParaRPr lang="en-US" sz="18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SIMPLE SAMOSA</a:t>
            </a: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DISNEY</a:t>
            </a:r>
          </a:p>
          <a:p>
            <a:pPr marL="0" indent="0" algn="ctr">
              <a:lnSpc>
                <a:spcPct val="60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1" name="Text Placeholder 4"/>
          <p:cNvSpPr txBox="1">
            <a:spLocks/>
          </p:cNvSpPr>
          <p:nvPr/>
        </p:nvSpPr>
        <p:spPr>
          <a:xfrm>
            <a:off x="3127545" y="2961419"/>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RUDRA</a:t>
            </a: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NICKELODEAN</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2" name="Text Placeholder 4"/>
          <p:cNvSpPr txBox="1">
            <a:spLocks/>
          </p:cNvSpPr>
          <p:nvPr/>
        </p:nvSpPr>
        <p:spPr>
          <a:xfrm>
            <a:off x="6143854" y="3931917"/>
            <a:ext cx="2891532" cy="587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50000"/>
              </a:lnSpc>
              <a:buNone/>
              <a:defRPr/>
            </a:pPr>
            <a:endParaRPr lang="en-US"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SHIVA RELOADED</a:t>
            </a: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SONIC</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6" name="Text Placeholder 4"/>
          <p:cNvSpPr txBox="1">
            <a:spLocks/>
          </p:cNvSpPr>
          <p:nvPr/>
        </p:nvSpPr>
        <p:spPr>
          <a:xfrm>
            <a:off x="9199668" y="2478549"/>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GURU AUR BHOLE</a:t>
            </a:r>
          </a:p>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SONY YAY</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pic>
        <p:nvPicPr>
          <p:cNvPr id="17" name="Picture Placeholder 16" descr="Rudra Boom Chik Boom.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7166" b="17166"/>
          <a:stretch>
            <a:fillRect/>
          </a:stretch>
        </p:blipFill>
        <p:spPr/>
      </p:pic>
      <p:pic>
        <p:nvPicPr>
          <p:cNvPr id="19" name="Picture Placeholder 18" descr="SHIVA-RELOADED.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7331" b="17331"/>
          <a:stretch>
            <a:fillRect/>
          </a:stretch>
        </p:blipFill>
        <p:spPr/>
      </p:pic>
      <p:pic>
        <p:nvPicPr>
          <p:cNvPr id="42" name="Picture 41" descr="AAAABVBWXJenNziaZRlRcpQZs_QcG3fOX6APZ1nRf2dOUk1jzTMrAaYRtER-e7RUUcoJVHj5-tfaiUbNNT6H7egnNNjbS3mP5fKlHsMHR6OeseJyKJpTXae7CEl4gsc66KcIFOM.jpg"/>
          <p:cNvPicPr>
            <a:picLocks noChangeAspect="1"/>
          </p:cNvPicPr>
          <p:nvPr/>
        </p:nvPicPr>
        <p:blipFill>
          <a:blip r:embed="rId4" cstate="print"/>
          <a:srcRect t="8536" r="315" b="12441"/>
          <a:stretch>
            <a:fillRect/>
          </a:stretch>
        </p:blipFill>
        <p:spPr>
          <a:xfrm>
            <a:off x="9170126" y="4219303"/>
            <a:ext cx="2917370" cy="2521130"/>
          </a:xfrm>
          <a:prstGeom prst="rect">
            <a:avLst/>
          </a:prstGeom>
        </p:spPr>
      </p:pic>
      <p:pic>
        <p:nvPicPr>
          <p:cNvPr id="49" name="Picture 48" descr="Dd0oUDDW0AEN6JQ.jpg"/>
          <p:cNvPicPr>
            <a:picLocks noChangeAspect="1"/>
          </p:cNvPicPr>
          <p:nvPr/>
        </p:nvPicPr>
        <p:blipFill>
          <a:blip r:embed="rId5" cstate="print"/>
          <a:srcRect l="4730" t="4190" r="5746" b="15810"/>
          <a:stretch>
            <a:fillRect/>
          </a:stretch>
        </p:blipFill>
        <p:spPr>
          <a:xfrm>
            <a:off x="117564" y="1580605"/>
            <a:ext cx="2899955" cy="2549759"/>
          </a:xfrm>
          <a:prstGeom prst="rect">
            <a:avLst/>
          </a:prstGeom>
        </p:spPr>
      </p:pic>
      <p:sp>
        <p:nvSpPr>
          <p:cNvPr id="28" name="Rectangle 27"/>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996919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250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500"/>
                                        <p:tgtEl>
                                          <p:spTgt spid="88"/>
                                        </p:tgtEl>
                                      </p:cBhvr>
                                    </p:animEffect>
                                  </p:childTnLst>
                                </p:cTn>
                              </p:par>
                              <p:par>
                                <p:cTn id="24" presetID="22" presetClass="entr" presetSubtype="8" fill="hold" nodeType="withEffect">
                                  <p:stCondLst>
                                    <p:cond delay="275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750"/>
                                        <p:tgtEl>
                                          <p:spTgt spid="61"/>
                                        </p:tgtEl>
                                      </p:cBhvr>
                                    </p:animEffect>
                                  </p:childTnLst>
                                </p:cTn>
                              </p:par>
                              <p:par>
                                <p:cTn id="27" presetID="22" presetClass="entr" presetSubtype="8" fill="hold" nodeType="withEffect">
                                  <p:stCondLst>
                                    <p:cond delay="2750"/>
                                  </p:stCondLst>
                                  <p:childTnLst>
                                    <p:set>
                                      <p:cBhvr>
                                        <p:cTn id="28" dur="1" fill="hold">
                                          <p:stCondLst>
                                            <p:cond delay="0"/>
                                          </p:stCondLst>
                                        </p:cTn>
                                        <p:tgtEl>
                                          <p:spTgt spid="67"/>
                                        </p:tgtEl>
                                        <p:attrNameLst>
                                          <p:attrName>style.visibility</p:attrName>
                                        </p:attrNameLst>
                                      </p:cBhvr>
                                      <p:to>
                                        <p:strVal val="visible"/>
                                      </p:to>
                                    </p:set>
                                    <p:animEffect transition="in" filter="wipe(left)">
                                      <p:cBhvr>
                                        <p:cTn id="29" dur="750"/>
                                        <p:tgtEl>
                                          <p:spTgt spid="67"/>
                                        </p:tgtEl>
                                      </p:cBhvr>
                                    </p:animEffect>
                                  </p:childTnLst>
                                </p:cTn>
                              </p:par>
                              <p:par>
                                <p:cTn id="30" presetID="22" presetClass="entr" presetSubtype="8" fill="hold" nodeType="withEffect">
                                  <p:stCondLst>
                                    <p:cond delay="2750"/>
                                  </p:stCondLst>
                                  <p:childTnLst>
                                    <p:set>
                                      <p:cBhvr>
                                        <p:cTn id="31" dur="1" fill="hold">
                                          <p:stCondLst>
                                            <p:cond delay="0"/>
                                          </p:stCondLst>
                                        </p:cTn>
                                        <p:tgtEl>
                                          <p:spTgt spid="73"/>
                                        </p:tgtEl>
                                        <p:attrNameLst>
                                          <p:attrName>style.visibility</p:attrName>
                                        </p:attrNameLst>
                                      </p:cBhvr>
                                      <p:to>
                                        <p:strVal val="visible"/>
                                      </p:to>
                                    </p:set>
                                    <p:animEffect transition="in" filter="wipe(left)">
                                      <p:cBhvr>
                                        <p:cTn id="32" dur="750"/>
                                        <p:tgtEl>
                                          <p:spTgt spid="73"/>
                                        </p:tgtEl>
                                      </p:cBhvr>
                                    </p:animEffect>
                                  </p:childTnLst>
                                </p:cTn>
                              </p:par>
                              <p:par>
                                <p:cTn id="33" presetID="2" presetClass="entr" presetSubtype="8" decel="100000" fill="hold" grpId="0" nodeType="withEffect">
                                  <p:stCondLst>
                                    <p:cond delay="100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0-#ppt_w/2"/>
                                          </p:val>
                                        </p:tav>
                                        <p:tav tm="100000">
                                          <p:val>
                                            <p:strVal val="#ppt_x"/>
                                          </p:val>
                                        </p:tav>
                                      </p:tavLst>
                                    </p:anim>
                                    <p:anim calcmode="lin" valueType="num">
                                      <p:cBhvr additive="base">
                                        <p:cTn id="36" dur="500" fill="hold"/>
                                        <p:tgtEl>
                                          <p:spTgt spid="70"/>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00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0-#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1000"/>
                                  </p:stCondLst>
                                  <p:childTnLst>
                                    <p:set>
                                      <p:cBhvr>
                                        <p:cTn id="42" dur="1" fill="hold">
                                          <p:stCondLst>
                                            <p:cond delay="0"/>
                                          </p:stCondLst>
                                        </p:cTn>
                                        <p:tgtEl>
                                          <p:spTgt spid="72"/>
                                        </p:tgtEl>
                                        <p:attrNameLst>
                                          <p:attrName>style.visibility</p:attrName>
                                        </p:attrNameLst>
                                      </p:cBhvr>
                                      <p:to>
                                        <p:strVal val="visible"/>
                                      </p:to>
                                    </p:set>
                                    <p:anim calcmode="lin" valueType="num">
                                      <p:cBhvr additive="base">
                                        <p:cTn id="43" dur="500" fill="hold"/>
                                        <p:tgtEl>
                                          <p:spTgt spid="72"/>
                                        </p:tgtEl>
                                        <p:attrNameLst>
                                          <p:attrName>ppt_x</p:attrName>
                                        </p:attrNameLst>
                                      </p:cBhvr>
                                      <p:tavLst>
                                        <p:tav tm="0">
                                          <p:val>
                                            <p:strVal val="0-#ppt_w/2"/>
                                          </p:val>
                                        </p:tav>
                                        <p:tav tm="100000">
                                          <p:val>
                                            <p:strVal val="#ppt_x"/>
                                          </p:val>
                                        </p:tav>
                                      </p:tavLst>
                                    </p:anim>
                                    <p:anim calcmode="lin" valueType="num">
                                      <p:cBhvr additive="base">
                                        <p:cTn id="44" dur="500" fill="hold"/>
                                        <p:tgtEl>
                                          <p:spTgt spid="72"/>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1000"/>
                                  </p:stCondLst>
                                  <p:childTnLst>
                                    <p:set>
                                      <p:cBhvr>
                                        <p:cTn id="46" dur="1" fill="hold">
                                          <p:stCondLst>
                                            <p:cond delay="0"/>
                                          </p:stCondLst>
                                        </p:cTn>
                                        <p:tgtEl>
                                          <p:spTgt spid="76"/>
                                        </p:tgtEl>
                                        <p:attrNameLst>
                                          <p:attrName>style.visibility</p:attrName>
                                        </p:attrNameLst>
                                      </p:cBhvr>
                                      <p:to>
                                        <p:strVal val="visible"/>
                                      </p:to>
                                    </p:set>
                                    <p:anim calcmode="lin" valueType="num">
                                      <p:cBhvr additive="base">
                                        <p:cTn id="47" dur="500" fill="hold"/>
                                        <p:tgtEl>
                                          <p:spTgt spid="76"/>
                                        </p:tgtEl>
                                        <p:attrNameLst>
                                          <p:attrName>ppt_x</p:attrName>
                                        </p:attrNameLst>
                                      </p:cBhvr>
                                      <p:tavLst>
                                        <p:tav tm="0">
                                          <p:val>
                                            <p:strVal val="0-#ppt_w/2"/>
                                          </p:val>
                                        </p:tav>
                                        <p:tav tm="100000">
                                          <p:val>
                                            <p:strVal val="#ppt_x"/>
                                          </p:val>
                                        </p:tav>
                                      </p:tavLst>
                                    </p:anim>
                                    <p:anim calcmode="lin" valueType="num">
                                      <p:cBhvr additive="base">
                                        <p:cTn id="48" dur="500" fill="hold"/>
                                        <p:tgtEl>
                                          <p:spTgt spid="76"/>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25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2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88" grpId="0" animBg="1"/>
      <p:bldP spid="13" grpId="0" animBg="1"/>
      <p:bldP spid="14" grpId="0" animBg="1"/>
      <p:bldP spid="15" grpId="0" animBg="1"/>
      <p:bldP spid="16" grpId="0" animBg="1"/>
      <p:bldP spid="27" grpId="0"/>
      <p:bldP spid="70" grpId="0"/>
      <p:bldP spid="71" grpId="0"/>
      <p:bldP spid="72" grpId="0"/>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39"/>
          <p:cNvSpPr/>
          <p:nvPr/>
        </p:nvSpPr>
        <p:spPr>
          <a:xfrm>
            <a:off x="9159731" y="1618433"/>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p:cNvSpPr/>
          <p:nvPr/>
        </p:nvSpPr>
        <p:spPr>
          <a:xfrm rot="10800000">
            <a:off x="6166241" y="4242000"/>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Rectangle 87"/>
          <p:cNvSpPr/>
          <p:nvPr/>
        </p:nvSpPr>
        <p:spPr>
          <a:xfrm>
            <a:off x="9168168"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a:off x="109429"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0800000">
            <a:off x="109429" y="4258330"/>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3129045" y="1622788"/>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3129045" y="4219141"/>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6148660" y="1609725"/>
            <a:ext cx="2914295" cy="2524559"/>
          </a:xfrm>
          <a:prstGeom prst="rect">
            <a:avLst/>
          </a:prstGeom>
          <a:gradFill>
            <a:gsLst>
              <a:gs pos="7000">
                <a:schemeClr val="tx1">
                  <a:lumMod val="65000"/>
                  <a:lumOff val="35000"/>
                  <a:alpha val="0"/>
                </a:schemeClr>
              </a:gs>
              <a:gs pos="100000">
                <a:schemeClr val="tx1">
                  <a:lumMod val="85000"/>
                  <a:lumOff val="15000"/>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Text Placeholder 4"/>
          <p:cNvSpPr txBox="1">
            <a:spLocks/>
          </p:cNvSpPr>
          <p:nvPr/>
        </p:nvSpPr>
        <p:spPr>
          <a:xfrm>
            <a:off x="152689" y="304822"/>
            <a:ext cx="9046979"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ON DIGITAL</a:t>
            </a:r>
            <a:endParaRPr lang="id-ID" sz="3200" b="1" cap="all" dirty="0">
              <a:solidFill>
                <a:srgbClr val="F04923"/>
              </a:solidFill>
              <a:latin typeface="+mj-lt"/>
              <a:ea typeface="GulimChe" pitchFamily="49" charset="-127"/>
              <a:cs typeface="+mj-cs"/>
            </a:endParaRPr>
          </a:p>
        </p:txBody>
      </p:sp>
      <p:grpSp>
        <p:nvGrpSpPr>
          <p:cNvPr id="2057" name="Group 2056"/>
          <p:cNvGrpSpPr/>
          <p:nvPr/>
        </p:nvGrpSpPr>
        <p:grpSpPr>
          <a:xfrm>
            <a:off x="317973" y="3108107"/>
            <a:ext cx="2497206" cy="846674"/>
            <a:chOff x="284094" y="3108107"/>
            <a:chExt cx="2497206" cy="846674"/>
          </a:xfrm>
        </p:grpSpPr>
        <p:sp>
          <p:nvSpPr>
            <p:cNvPr id="5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56"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1</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1" name="Group 60"/>
          <p:cNvGrpSpPr/>
          <p:nvPr/>
        </p:nvGrpSpPr>
        <p:grpSpPr>
          <a:xfrm>
            <a:off x="6357110" y="3108107"/>
            <a:ext cx="2497206" cy="846674"/>
            <a:chOff x="284094" y="3108107"/>
            <a:chExt cx="2497206" cy="846674"/>
          </a:xfrm>
        </p:grpSpPr>
        <p:sp>
          <p:nvSpPr>
            <p:cNvPr id="62"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3"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3</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67" name="Group 66"/>
          <p:cNvGrpSpPr/>
          <p:nvPr/>
        </p:nvGrpSpPr>
        <p:grpSpPr>
          <a:xfrm>
            <a:off x="3337412" y="5706164"/>
            <a:ext cx="2497206" cy="846674"/>
            <a:chOff x="284094" y="3108107"/>
            <a:chExt cx="2497206" cy="846674"/>
          </a:xfrm>
        </p:grpSpPr>
        <p:sp>
          <p:nvSpPr>
            <p:cNvPr id="68"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69"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5</a:t>
              </a:r>
              <a:endParaRPr lang="id-ID" sz="1600" dirty="0">
                <a:solidFill>
                  <a:schemeClr val="bg1"/>
                </a:solidFill>
                <a:latin typeface="Segoe UI" panose="020B0502040204020203" pitchFamily="34" charset="0"/>
                <a:cs typeface="Segoe UI" panose="020B0502040204020203" pitchFamily="34" charset="0"/>
              </a:endParaRPr>
            </a:p>
          </p:txBody>
        </p:sp>
      </p:grpSp>
      <p:grpSp>
        <p:nvGrpSpPr>
          <p:cNvPr id="73" name="Group 72"/>
          <p:cNvGrpSpPr/>
          <p:nvPr/>
        </p:nvGrpSpPr>
        <p:grpSpPr>
          <a:xfrm>
            <a:off x="9376535" y="5706164"/>
            <a:ext cx="2497206" cy="846674"/>
            <a:chOff x="284094" y="3108107"/>
            <a:chExt cx="2497206" cy="846674"/>
          </a:xfrm>
        </p:grpSpPr>
        <p:sp>
          <p:nvSpPr>
            <p:cNvPr id="74" name="Text Placeholder 4"/>
            <p:cNvSpPr txBox="1">
              <a:spLocks/>
            </p:cNvSpPr>
            <p:nvPr/>
          </p:nvSpPr>
          <p:spPr>
            <a:xfrm>
              <a:off x="284094" y="3448133"/>
              <a:ext cx="2497206"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i="1" dirty="0">
                  <a:solidFill>
                    <a:schemeClr val="bg1"/>
                  </a:solidFill>
                  <a:latin typeface="Segoe UI Light" panose="020B0502040204020203" pitchFamily="34" charset="0"/>
                  <a:cs typeface="Segoe UI Light" panose="020B0502040204020203" pitchFamily="34" charset="0"/>
                </a:rPr>
                <a:t>Ut wisi enim </a:t>
              </a:r>
              <a:r>
                <a:rPr lang="id-ID" sz="1200" i="1" dirty="0">
                  <a:solidFill>
                    <a:schemeClr val="bg1"/>
                  </a:solidFill>
                  <a:latin typeface="Segoe UI Light" panose="020B0502040204020203" pitchFamily="34" charset="0"/>
                  <a:cs typeface="Segoe UI Light" panose="020B0502040204020203" pitchFamily="34" charset="0"/>
                </a:rPr>
                <a:t>ad minim veniam, quis nostrud exerci</a:t>
              </a:r>
            </a:p>
          </p:txBody>
        </p:sp>
        <p:sp>
          <p:nvSpPr>
            <p:cNvPr id="75" name="Text Placeholder 4"/>
            <p:cNvSpPr txBox="1">
              <a:spLocks/>
            </p:cNvSpPr>
            <p:nvPr/>
          </p:nvSpPr>
          <p:spPr>
            <a:xfrm>
              <a:off x="284094" y="3108107"/>
              <a:ext cx="2148840"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Photo 6</a:t>
              </a:r>
              <a:endParaRPr lang="id-ID" sz="1600" dirty="0">
                <a:solidFill>
                  <a:schemeClr val="bg1"/>
                </a:solidFill>
                <a:latin typeface="Segoe UI" panose="020B0502040204020203" pitchFamily="34" charset="0"/>
                <a:cs typeface="Segoe UI" panose="020B0502040204020203" pitchFamily="34" charset="0"/>
              </a:endParaRPr>
            </a:p>
          </p:txBody>
        </p:sp>
      </p:grpSp>
      <p:sp>
        <p:nvSpPr>
          <p:cNvPr id="70" name="Text Placeholder 4"/>
          <p:cNvSpPr txBox="1">
            <a:spLocks/>
          </p:cNvSpPr>
          <p:nvPr/>
        </p:nvSpPr>
        <p:spPr>
          <a:xfrm>
            <a:off x="152689" y="4237130"/>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TOONZ ANIMATION</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1" name="Text Placeholder 4"/>
          <p:cNvSpPr txBox="1">
            <a:spLocks/>
          </p:cNvSpPr>
          <p:nvPr/>
        </p:nvSpPr>
        <p:spPr>
          <a:xfrm>
            <a:off x="3127545" y="3581465"/>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GREEN GOLD</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2" name="Text Placeholder 4"/>
          <p:cNvSpPr txBox="1">
            <a:spLocks/>
          </p:cNvSpPr>
          <p:nvPr/>
        </p:nvSpPr>
        <p:spPr>
          <a:xfrm>
            <a:off x="6169980" y="4226533"/>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sz="3200" b="1" dirty="0">
                <a:solidFill>
                  <a:srgbClr val="FFFF00"/>
                </a:solidFill>
                <a:latin typeface="Segoe UI Light" panose="020B0502040204020203" pitchFamily="34" charset="0"/>
                <a:cs typeface="Segoe UI Light" panose="020B0502040204020203" pitchFamily="34" charset="0"/>
              </a:rPr>
              <a:t>COSMOS MAYA</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sp>
        <p:nvSpPr>
          <p:cNvPr id="76" name="Text Placeholder 4"/>
          <p:cNvSpPr txBox="1">
            <a:spLocks/>
          </p:cNvSpPr>
          <p:nvPr/>
        </p:nvSpPr>
        <p:spPr>
          <a:xfrm>
            <a:off x="9199668" y="3602469"/>
            <a:ext cx="2891532"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b="1" dirty="0">
                <a:solidFill>
                  <a:srgbClr val="FFFF00"/>
                </a:solidFill>
                <a:latin typeface="Segoe UI Light" panose="020B0502040204020203" pitchFamily="34" charset="0"/>
                <a:cs typeface="Segoe UI Light" panose="020B0502040204020203" pitchFamily="34" charset="0"/>
              </a:rPr>
              <a:t>ANIMANTZ</a:t>
            </a: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rgbClr val="FFFF00"/>
              </a:solidFill>
              <a:latin typeface="Segoe UI Light" panose="020B0502040204020203" pitchFamily="34" charset="0"/>
              <a:cs typeface="Segoe UI Light" panose="020B0502040204020203" pitchFamily="34" charset="0"/>
            </a:endParaRPr>
          </a:p>
        </p:txBody>
      </p:sp>
      <p:pic>
        <p:nvPicPr>
          <p:cNvPr id="5" name="Picture Placeholder 4" descr="Animation-Mighty Lil Bheem.jpg"/>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t="-4742"/>
          <a:stretch/>
        </p:blipFill>
        <p:spPr>
          <a:xfrm>
            <a:off x="3128581" y="4127700"/>
            <a:ext cx="2914650" cy="2678048"/>
          </a:xfrm>
        </p:spPr>
      </p:pic>
      <p:pic>
        <p:nvPicPr>
          <p:cNvPr id="10" name="Picture Placeholder 9" descr="Eena Meena Deeka.jpg"/>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pic>
        <p:nvPicPr>
          <p:cNvPr id="18" name="Picture Placeholder 17" descr="Beo NPeno.jpg"/>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p:pic>
      <p:pic>
        <p:nvPicPr>
          <p:cNvPr id="42" name="Picture Placeholder 41" descr="img-20190603-5cf51412b3df8.jpg"/>
          <p:cNvPicPr>
            <a:picLocks noGrp="1" noChangeAspect="1"/>
          </p:cNvPicPr>
          <p:nvPr>
            <p:ph type="pic" sz="quarter" idx="10"/>
          </p:nvPr>
        </p:nvPicPr>
        <p:blipFill>
          <a:blip r:embed="rId5" cstate="print"/>
          <a:srcRect l="17552" r="17552"/>
          <a:stretch>
            <a:fillRect/>
          </a:stretch>
        </p:blipFill>
        <p:spPr>
          <a:xfrm>
            <a:off x="104504" y="1622788"/>
            <a:ext cx="2914650" cy="2524559"/>
          </a:xfrm>
        </p:spPr>
      </p:pic>
      <p:sp>
        <p:nvSpPr>
          <p:cNvPr id="32" name="Rectangle 31"/>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864133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2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par>
                                <p:cTn id="27" presetID="22" presetClass="entr" presetSubtype="8" fill="hold" nodeType="withEffect">
                                  <p:stCondLst>
                                    <p:cond delay="2750"/>
                                  </p:stCondLst>
                                  <p:childTnLst>
                                    <p:set>
                                      <p:cBhvr>
                                        <p:cTn id="28" dur="1" fill="hold">
                                          <p:stCondLst>
                                            <p:cond delay="0"/>
                                          </p:stCondLst>
                                        </p:cTn>
                                        <p:tgtEl>
                                          <p:spTgt spid="2057"/>
                                        </p:tgtEl>
                                        <p:attrNameLst>
                                          <p:attrName>style.visibility</p:attrName>
                                        </p:attrNameLst>
                                      </p:cBhvr>
                                      <p:to>
                                        <p:strVal val="visible"/>
                                      </p:to>
                                    </p:set>
                                    <p:animEffect transition="in" filter="wipe(left)">
                                      <p:cBhvr>
                                        <p:cTn id="29" dur="750"/>
                                        <p:tgtEl>
                                          <p:spTgt spid="2057"/>
                                        </p:tgtEl>
                                      </p:cBhvr>
                                    </p:animEffect>
                                  </p:childTnLst>
                                </p:cTn>
                              </p:par>
                              <p:par>
                                <p:cTn id="30" presetID="22" presetClass="entr" presetSubtype="8" fill="hold" nodeType="withEffect">
                                  <p:stCondLst>
                                    <p:cond delay="275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750"/>
                                        <p:tgtEl>
                                          <p:spTgt spid="61"/>
                                        </p:tgtEl>
                                      </p:cBhvr>
                                    </p:animEffect>
                                  </p:childTnLst>
                                </p:cTn>
                              </p:par>
                              <p:par>
                                <p:cTn id="33" presetID="22" presetClass="entr" presetSubtype="8" fill="hold" nodeType="withEffect">
                                  <p:stCondLst>
                                    <p:cond delay="275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750"/>
                                        <p:tgtEl>
                                          <p:spTgt spid="67"/>
                                        </p:tgtEl>
                                      </p:cBhvr>
                                    </p:animEffect>
                                  </p:childTnLst>
                                </p:cTn>
                              </p:par>
                              <p:par>
                                <p:cTn id="36" presetID="22" presetClass="entr" presetSubtype="8" fill="hold" nodeType="withEffect">
                                  <p:stCondLst>
                                    <p:cond delay="275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750"/>
                                        <p:tgtEl>
                                          <p:spTgt spid="73"/>
                                        </p:tgtEl>
                                      </p:cBhvr>
                                    </p:animEffect>
                                  </p:childTnLst>
                                </p:cTn>
                              </p:par>
                              <p:par>
                                <p:cTn id="39" presetID="2" presetClass="entr" presetSubtype="8" decel="100000" fill="hold" grpId="0" nodeType="withEffect">
                                  <p:stCondLst>
                                    <p:cond delay="100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fill="hold"/>
                                        <p:tgtEl>
                                          <p:spTgt spid="70"/>
                                        </p:tgtEl>
                                        <p:attrNameLst>
                                          <p:attrName>ppt_x</p:attrName>
                                        </p:attrNameLst>
                                      </p:cBhvr>
                                      <p:tavLst>
                                        <p:tav tm="0">
                                          <p:val>
                                            <p:strVal val="0-#ppt_w/2"/>
                                          </p:val>
                                        </p:tav>
                                        <p:tav tm="100000">
                                          <p:val>
                                            <p:strVal val="#ppt_x"/>
                                          </p:val>
                                        </p:tav>
                                      </p:tavLst>
                                    </p:anim>
                                    <p:anim calcmode="lin" valueType="num">
                                      <p:cBhvr additive="base">
                                        <p:cTn id="42" dur="500" fill="hold"/>
                                        <p:tgtEl>
                                          <p:spTgt spid="70"/>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100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fill="hold"/>
                                        <p:tgtEl>
                                          <p:spTgt spid="71"/>
                                        </p:tgtEl>
                                        <p:attrNameLst>
                                          <p:attrName>ppt_x</p:attrName>
                                        </p:attrNameLst>
                                      </p:cBhvr>
                                      <p:tavLst>
                                        <p:tav tm="0">
                                          <p:val>
                                            <p:strVal val="0-#ppt_w/2"/>
                                          </p:val>
                                        </p:tav>
                                        <p:tav tm="100000">
                                          <p:val>
                                            <p:strVal val="#ppt_x"/>
                                          </p:val>
                                        </p:tav>
                                      </p:tavLst>
                                    </p:anim>
                                    <p:anim calcmode="lin" valueType="num">
                                      <p:cBhvr additive="base">
                                        <p:cTn id="46" dur="500" fill="hold"/>
                                        <p:tgtEl>
                                          <p:spTgt spid="71"/>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100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100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0-#ppt_w/2"/>
                                          </p:val>
                                        </p:tav>
                                        <p:tav tm="100000">
                                          <p:val>
                                            <p:strVal val="#ppt_x"/>
                                          </p:val>
                                        </p:tav>
                                      </p:tavLst>
                                    </p:anim>
                                    <p:anim calcmode="lin" valueType="num">
                                      <p:cBhvr additive="base">
                                        <p:cTn id="54" dur="500" fill="hold"/>
                                        <p:tgtEl>
                                          <p:spTgt spid="76"/>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50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grpId="0" nodeType="withEffect">
                                  <p:stCondLst>
                                    <p:cond delay="25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88" grpId="0" animBg="1"/>
      <p:bldP spid="12" grpId="0" animBg="1"/>
      <p:bldP spid="13" grpId="0" animBg="1"/>
      <p:bldP spid="14" grpId="0" animBg="1"/>
      <p:bldP spid="15" grpId="0" animBg="1"/>
      <p:bldP spid="16" grpId="0" animBg="1"/>
      <p:bldP spid="27" grpId="0"/>
      <p:bldP spid="70" grpId="0"/>
      <p:bldP spid="71" grpId="0"/>
      <p:bldP spid="72" grpId="0"/>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roll Hunters-Dreamworks.jpg"/>
          <p:cNvPicPr>
            <a:picLocks noChangeAspect="1"/>
          </p:cNvPicPr>
          <p:nvPr/>
        </p:nvPicPr>
        <p:blipFill>
          <a:blip r:embed="rId2" cstate="print">
            <a:extLst>
              <a:ext uri="{28A0092B-C50C-407E-A947-70E740481C1C}">
                <a14:useLocalDpi xmlns:a14="http://schemas.microsoft.com/office/drawing/2010/main" val="0"/>
              </a:ext>
            </a:extLst>
          </a:blip>
          <a:srcRect t="5646"/>
          <a:stretch>
            <a:fillRect/>
          </a:stretch>
        </p:blipFill>
        <p:spPr>
          <a:xfrm>
            <a:off x="796834" y="1358537"/>
            <a:ext cx="10573146" cy="5264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 name="Text Placeholder 4"/>
          <p:cNvSpPr txBox="1">
            <a:spLocks/>
          </p:cNvSpPr>
          <p:nvPr/>
        </p:nvSpPr>
        <p:spPr>
          <a:xfrm>
            <a:off x="1606563" y="667334"/>
            <a:ext cx="6140823" cy="516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id-ID" sz="2000" b="1" dirty="0">
                <a:solidFill>
                  <a:schemeClr val="bg1"/>
                </a:solidFill>
                <a:latin typeface="Segoe UI Light" panose="020B0502040204020203" pitchFamily="34" charset="0"/>
                <a:cs typeface="Segoe UI Light" panose="020B0502040204020203" pitchFamily="34" charset="0"/>
              </a:rPr>
              <a:t>“</a:t>
            </a:r>
            <a:r>
              <a:rPr lang="id-ID" sz="1800" cap="all" dirty="0">
                <a:solidFill>
                  <a:srgbClr val="F04923"/>
                </a:solidFill>
                <a:latin typeface="+mj-lt"/>
                <a:ea typeface="GulimChe" pitchFamily="49" charset="-127"/>
                <a:cs typeface="+mj-cs"/>
              </a:rPr>
              <a:t>TROLLHUNTERS” BY 88 PICTURES, MUMBAI</a:t>
            </a:r>
          </a:p>
          <a:p>
            <a:pPr marL="0" indent="0" algn="ctr">
              <a:lnSpc>
                <a:spcPct val="114000"/>
              </a:lnSpc>
              <a:buNone/>
              <a:defRPr/>
            </a:pPr>
            <a:endParaRPr lang="id-ID" sz="2000" b="1" dirty="0">
              <a:solidFill>
                <a:schemeClr val="bg1"/>
              </a:solidFill>
              <a:latin typeface="Segoe UI Light" panose="020B0502040204020203" pitchFamily="34" charset="0"/>
              <a:cs typeface="Segoe UI Light" panose="020B0502040204020203" pitchFamily="34" charset="0"/>
            </a:endParaRPr>
          </a:p>
          <a:p>
            <a:pPr marL="0" indent="0" algn="ctr">
              <a:lnSpc>
                <a:spcPct val="114000"/>
              </a:lnSpc>
              <a:buNone/>
              <a:defRPr/>
            </a:pPr>
            <a:endParaRPr lang="id-ID" sz="2000" b="1" dirty="0">
              <a:solidFill>
                <a:schemeClr val="bg1"/>
              </a:solidFill>
              <a:latin typeface="Segoe UI Light" panose="020B0502040204020203" pitchFamily="34" charset="0"/>
              <a:cs typeface="Segoe UI Light" panose="020B0502040204020203" pitchFamily="34" charset="0"/>
            </a:endParaRPr>
          </a:p>
        </p:txBody>
      </p:sp>
      <p:sp>
        <p:nvSpPr>
          <p:cNvPr id="20" name="Text Placeholder 4"/>
          <p:cNvSpPr txBox="1">
            <a:spLocks/>
          </p:cNvSpPr>
          <p:nvPr/>
        </p:nvSpPr>
        <p:spPr>
          <a:xfrm>
            <a:off x="325112" y="83345"/>
            <a:ext cx="8709292"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ON DIGITAL</a:t>
            </a:r>
            <a:endParaRPr lang="id-ID" sz="3200" b="1" cap="all" dirty="0">
              <a:solidFill>
                <a:srgbClr val="F04923"/>
              </a:solidFill>
              <a:latin typeface="+mj-lt"/>
              <a:ea typeface="GulimChe" pitchFamily="49" charset="-127"/>
              <a:cs typeface="+mj-cs"/>
            </a:endParaRPr>
          </a:p>
        </p:txBody>
      </p:sp>
      <p:sp>
        <p:nvSpPr>
          <p:cNvPr id="6" name="Rectangle 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153392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 Placeholder 4"/>
          <p:cNvSpPr txBox="1">
            <a:spLocks/>
          </p:cNvSpPr>
          <p:nvPr/>
        </p:nvSpPr>
        <p:spPr>
          <a:xfrm>
            <a:off x="0" y="304822"/>
            <a:ext cx="9231086"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FILMS - 2021</a:t>
            </a:r>
            <a:endParaRPr lang="id-ID" sz="3200" b="1" cap="all" dirty="0">
              <a:solidFill>
                <a:srgbClr val="F04923"/>
              </a:solidFill>
              <a:latin typeface="+mj-lt"/>
              <a:ea typeface="GulimChe" pitchFamily="49" charset="-127"/>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817" y="1404092"/>
            <a:ext cx="2728209" cy="3657600"/>
          </a:xfrm>
          <a:prstGeom prst="rect">
            <a:avLst/>
          </a:prstGeom>
          <a:effectLst>
            <a:outerShdw blurRad="165100" dist="38100" dir="2700000" sx="103000" sy="103000" algn="tl"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614" y="2810935"/>
            <a:ext cx="2483892" cy="3657600"/>
          </a:xfrm>
          <a:prstGeom prst="rect">
            <a:avLst/>
          </a:prstGeom>
          <a:effectLst>
            <a:outerShdw blurRad="165100" dist="38100" dir="2700000" sx="103000" sy="103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828" y="2810935"/>
            <a:ext cx="2438400" cy="3657600"/>
          </a:xfrm>
          <a:prstGeom prst="rect">
            <a:avLst/>
          </a:prstGeom>
          <a:effectLst>
            <a:outerShdw blurRad="165100" dist="38100" dir="2700000" sx="103000" sy="103000" algn="tl" rotWithShape="0">
              <a:prstClr val="black">
                <a:alpha val="40000"/>
              </a:prstClr>
            </a:outerShdw>
          </a:effectLst>
        </p:spPr>
      </p:pic>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924" y="1475917"/>
            <a:ext cx="2728800" cy="3107724"/>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233324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png"/>
          <p:cNvPicPr>
            <a:picLocks noChangeAspect="1"/>
          </p:cNvPicPr>
          <p:nvPr/>
        </p:nvPicPr>
        <p:blipFill rotWithShape="1">
          <a:blip r:embed="rId2" cstate="print"/>
          <a:srcRect b="3935"/>
          <a:stretch/>
        </p:blipFill>
        <p:spPr>
          <a:xfrm>
            <a:off x="255493" y="161364"/>
            <a:ext cx="11752729" cy="6575612"/>
          </a:xfrm>
          <a:prstGeom prst="rect">
            <a:avLst/>
          </a:prstGeom>
        </p:spPr>
      </p:pic>
      <p:sp>
        <p:nvSpPr>
          <p:cNvPr id="3" name="Rectangle 2"/>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4121460824"/>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 Placeholder 4"/>
          <p:cNvSpPr txBox="1">
            <a:spLocks/>
          </p:cNvSpPr>
          <p:nvPr/>
        </p:nvSpPr>
        <p:spPr>
          <a:xfrm>
            <a:off x="0" y="304822"/>
            <a:ext cx="9231086"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FILMS - 2022</a:t>
            </a:r>
            <a:endParaRPr lang="id-ID" sz="3200" b="1" cap="all" dirty="0">
              <a:solidFill>
                <a:srgbClr val="F04923"/>
              </a:solidFill>
              <a:latin typeface="+mj-lt"/>
              <a:ea typeface="GulimChe" pitchFamily="49" charset="-127"/>
              <a:cs typeface="+mj-cs"/>
            </a:endParaRPr>
          </a:p>
        </p:txBody>
      </p:sp>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10" y="1541303"/>
            <a:ext cx="2736000" cy="404928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323" y="2226634"/>
            <a:ext cx="2736000" cy="41040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536" y="1545264"/>
            <a:ext cx="2736000" cy="4041358"/>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2748" y="2226634"/>
            <a:ext cx="2736000" cy="410400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998022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 Placeholder 4"/>
          <p:cNvSpPr txBox="1">
            <a:spLocks/>
          </p:cNvSpPr>
          <p:nvPr/>
        </p:nvSpPr>
        <p:spPr>
          <a:xfrm>
            <a:off x="0" y="304822"/>
            <a:ext cx="9231086" cy="88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3200" b="1" cap="all" dirty="0">
                <a:solidFill>
                  <a:srgbClr val="F04923"/>
                </a:solidFill>
                <a:latin typeface="+mj-lt"/>
                <a:ea typeface="GulimChe" pitchFamily="49" charset="-127"/>
                <a:cs typeface="+mj-cs"/>
              </a:rPr>
              <a:t>ANIMATION FILMS - 2023</a:t>
            </a:r>
            <a:endParaRPr lang="id-ID" sz="3200" b="1" cap="all" dirty="0">
              <a:solidFill>
                <a:srgbClr val="F04923"/>
              </a:solidFill>
              <a:latin typeface="+mj-lt"/>
              <a:ea typeface="GulimChe" pitchFamily="49" charset="-127"/>
              <a:cs typeface="+mj-cs"/>
            </a:endParaRPr>
          </a:p>
        </p:txBody>
      </p:sp>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pic>
        <p:nvPicPr>
          <p:cNvPr id="9" name="Picture 2" descr="Top 5 upcoming animated films releasing in 2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66" y="1290918"/>
            <a:ext cx="9687888" cy="54191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22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46906"/>
          <a:stretch/>
        </p:blipFill>
        <p:spPr>
          <a:xfrm>
            <a:off x="0" y="-34139"/>
            <a:ext cx="12211459" cy="3241796"/>
          </a:xfrm>
          <a:prstGeom prst="rect">
            <a:avLst/>
          </a:prstGeom>
        </p:spPr>
      </p:pic>
      <p:sp>
        <p:nvSpPr>
          <p:cNvPr id="13" name="Rectangle 12"/>
          <p:cNvSpPr/>
          <p:nvPr/>
        </p:nvSpPr>
        <p:spPr>
          <a:xfrm>
            <a:off x="0" y="-7834"/>
            <a:ext cx="12211459" cy="3215491"/>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 Placeholder 32"/>
          <p:cNvSpPr>
            <a:spLocks noGrp="1"/>
          </p:cNvSpPr>
          <p:nvPr>
            <p:ph type="body" sz="quarter" idx="11"/>
          </p:nvPr>
        </p:nvSpPr>
        <p:spPr>
          <a:xfrm>
            <a:off x="4605020" y="459190"/>
            <a:ext cx="6949440" cy="1519593"/>
          </a:xfrm>
          <a:effectLst>
            <a:glow rad="254000">
              <a:schemeClr val="accent2">
                <a:satMod val="175000"/>
                <a:alpha val="52000"/>
              </a:schemeClr>
            </a:glow>
            <a:outerShdw blurRad="50800" dist="38100" dir="2700000" algn="tl" rotWithShape="0">
              <a:prstClr val="black">
                <a:alpha val="40000"/>
              </a:prstClr>
            </a:outerShdw>
          </a:effectLst>
        </p:spPr>
        <p:txBody>
          <a:bodyPr>
            <a:noAutofit/>
          </a:bodyPr>
          <a:lstStyle/>
          <a:p>
            <a:r>
              <a:rPr lang="en-US" sz="3200" b="1" dirty="0">
                <a:ln>
                  <a:solidFill>
                    <a:srgbClr val="FFFF00"/>
                  </a:solidFill>
                </a:ln>
                <a:solidFill>
                  <a:srgbClr val="FFFF00"/>
                </a:solidFill>
              </a:rPr>
              <a:t>VISUAL EFFECTS / VFX</a:t>
            </a:r>
          </a:p>
          <a:p>
            <a:r>
              <a:rPr lang="en-US" sz="2800" b="1" dirty="0">
                <a:ln>
                  <a:solidFill>
                    <a:srgbClr val="FFFF00"/>
                  </a:solidFill>
                </a:ln>
                <a:solidFill>
                  <a:srgbClr val="FFFF00"/>
                </a:solidFill>
                <a:latin typeface="Segoe UI" panose="020B0502040204020203" pitchFamily="34" charset="0"/>
                <a:cs typeface="Segoe UI" panose="020B0502040204020203" pitchFamily="34" charset="0"/>
              </a:rPr>
              <a:t>In MEDIA &amp; ENTERTAINMENT</a:t>
            </a:r>
            <a:endParaRPr lang="id-ID" sz="2800" b="1" dirty="0">
              <a:ln>
                <a:solidFill>
                  <a:srgbClr val="FFFF00"/>
                </a:solidFill>
              </a:ln>
              <a:solidFill>
                <a:srgbClr val="FFFF00"/>
              </a:solidFill>
              <a:latin typeface="Segoe UI" panose="020B0502040204020203" pitchFamily="34" charset="0"/>
              <a:cs typeface="Segoe UI" panose="020B0502040204020203" pitchFamily="34" charset="0"/>
            </a:endParaRPr>
          </a:p>
          <a:p>
            <a:endParaRPr lang="id-ID" sz="900" b="1" dirty="0">
              <a:ln>
                <a:solidFill>
                  <a:srgbClr val="FFFF00"/>
                </a:solidFill>
              </a:ln>
              <a:solidFill>
                <a:srgbClr val="FFFF00"/>
              </a:solidFill>
            </a:endParaRPr>
          </a:p>
        </p:txBody>
      </p:sp>
      <p:grpSp>
        <p:nvGrpSpPr>
          <p:cNvPr id="2" name="Group 1"/>
          <p:cNvGrpSpPr/>
          <p:nvPr/>
        </p:nvGrpSpPr>
        <p:grpSpPr>
          <a:xfrm>
            <a:off x="299384" y="3729488"/>
            <a:ext cx="2117243" cy="2174921"/>
            <a:chOff x="1501168" y="2639943"/>
            <a:chExt cx="1599998" cy="1581150"/>
          </a:xfrm>
          <a:effectLst>
            <a:outerShdw blurRad="50800" dist="38100" dir="8100000" algn="tr" rotWithShape="0">
              <a:prstClr val="black">
                <a:alpha val="40000"/>
              </a:prstClr>
            </a:outerShdw>
          </a:effectLst>
        </p:grpSpPr>
        <p:sp>
          <p:nvSpPr>
            <p:cNvPr id="6" name="Rectangle: Rounded Corners 5"/>
            <p:cNvSpPr/>
            <p:nvPr/>
          </p:nvSpPr>
          <p:spPr>
            <a:xfrm>
              <a:off x="1501168" y="2639943"/>
              <a:ext cx="1599998" cy="1581150"/>
            </a:xfrm>
            <a:prstGeom prst="roundRect">
              <a:avLst>
                <a:gd name="adj" fmla="val 1766"/>
              </a:avLst>
            </a:prstGeom>
            <a:solidFill>
              <a:schemeClr val="bg1"/>
            </a:solidFill>
            <a:ln>
              <a:noFill/>
            </a:ln>
            <a:effectLst>
              <a:outerShdw blurRad="3810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effectLst>
                  <a:outerShdw blurRad="50800" dist="38100" dir="8100000" algn="tr" rotWithShape="0">
                    <a:prstClr val="black">
                      <a:alpha val="40000"/>
                    </a:prstClr>
                  </a:outerShdw>
                </a:effectLst>
              </a:endParaRPr>
            </a:p>
          </p:txBody>
        </p:sp>
        <p:sp>
          <p:nvSpPr>
            <p:cNvPr id="47" name="TextBox 46"/>
            <p:cNvSpPr txBox="1"/>
            <p:nvPr/>
          </p:nvSpPr>
          <p:spPr>
            <a:xfrm>
              <a:off x="1770908" y="3894694"/>
              <a:ext cx="1060518" cy="307777"/>
            </a:xfrm>
            <a:prstGeom prst="rect">
              <a:avLst/>
            </a:prstGeom>
            <a:noFill/>
          </p:spPr>
          <p:txBody>
            <a:bodyPr wrap="square" lIns="91440" tIns="45720" rIns="91440" bIns="45720" rtlCol="0">
              <a:spAutoFit/>
            </a:bodyPr>
            <a:lstStyle/>
            <a:p>
              <a:pPr algn="ctr"/>
              <a:r>
                <a:rPr lang="en-US" sz="1400" b="1" dirty="0">
                  <a:solidFill>
                    <a:schemeClr val="tx1">
                      <a:lumMod val="65000"/>
                      <a:lumOff val="35000"/>
                    </a:schemeClr>
                  </a:solidFill>
                  <a:effectLst>
                    <a:outerShdw blurRad="50800" dist="38100" dir="8100000" algn="tr" rotWithShape="0">
                      <a:prstClr val="black">
                        <a:alpha val="40000"/>
                      </a:prstClr>
                    </a:outerShdw>
                  </a:effectLst>
                  <a:latin typeface="Segoe UI" panose="020B0502040204020203" pitchFamily="34" charset="0"/>
                  <a:ea typeface="Liberation Sans" panose="020B0604020202020204" pitchFamily="34" charset="0"/>
                  <a:cs typeface="Segoe UI" panose="020B0502040204020203" pitchFamily="34" charset="0"/>
                </a:rPr>
                <a:t>FILMS</a:t>
              </a:r>
            </a:p>
          </p:txBody>
        </p:sp>
      </p:grpSp>
      <p:grpSp>
        <p:nvGrpSpPr>
          <p:cNvPr id="3" name="Group 2"/>
          <p:cNvGrpSpPr/>
          <p:nvPr/>
        </p:nvGrpSpPr>
        <p:grpSpPr>
          <a:xfrm>
            <a:off x="3252652" y="4212815"/>
            <a:ext cx="2468879" cy="2488431"/>
            <a:chOff x="4031057" y="2639943"/>
            <a:chExt cx="1599998" cy="1581150"/>
          </a:xfrm>
        </p:grpSpPr>
        <p:sp>
          <p:nvSpPr>
            <p:cNvPr id="7" name="Rectangle: Rounded Corners 6"/>
            <p:cNvSpPr/>
            <p:nvPr/>
          </p:nvSpPr>
          <p:spPr>
            <a:xfrm>
              <a:off x="4031057" y="2639943"/>
              <a:ext cx="1599998" cy="1581150"/>
            </a:xfrm>
            <a:prstGeom prst="roundRect">
              <a:avLst>
                <a:gd name="adj" fmla="val 1766"/>
              </a:avLst>
            </a:prstGeom>
            <a:solidFill>
              <a:schemeClr val="bg1"/>
            </a:solidFill>
            <a:ln>
              <a:noFill/>
            </a:ln>
            <a:effectLst>
              <a:outerShdw blurRad="3810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effectLst>
                  <a:outerShdw blurRad="50800" dist="38100" dir="8100000" algn="tr" rotWithShape="0">
                    <a:prstClr val="black">
                      <a:alpha val="40000"/>
                    </a:prstClr>
                  </a:outerShdw>
                </a:effectLst>
              </a:endParaRPr>
            </a:p>
          </p:txBody>
        </p:sp>
        <p:sp>
          <p:nvSpPr>
            <p:cNvPr id="48" name="TextBox 47"/>
            <p:cNvSpPr txBox="1"/>
            <p:nvPr/>
          </p:nvSpPr>
          <p:spPr>
            <a:xfrm>
              <a:off x="4300797" y="3904171"/>
              <a:ext cx="1060518" cy="307777"/>
            </a:xfrm>
            <a:prstGeom prst="rect">
              <a:avLst/>
            </a:prstGeom>
            <a:noFill/>
          </p:spPr>
          <p:txBody>
            <a:bodyPr wrap="square" lIns="91440" tIns="45720" rIns="91440" bIns="45720" rtlCol="0">
              <a:spAutoFit/>
            </a:bodyPr>
            <a:lstStyle/>
            <a:p>
              <a:pPr algn="ctr"/>
              <a:r>
                <a:rPr lang="en-US" sz="1400" b="1" dirty="0">
                  <a:solidFill>
                    <a:schemeClr val="tx1">
                      <a:lumMod val="65000"/>
                      <a:lumOff val="35000"/>
                    </a:schemeClr>
                  </a:solidFill>
                  <a:effectLst>
                    <a:outerShdw blurRad="50800" dist="38100" dir="8100000" algn="tr" rotWithShape="0">
                      <a:prstClr val="black">
                        <a:alpha val="40000"/>
                      </a:prstClr>
                    </a:outerShdw>
                  </a:effectLst>
                  <a:latin typeface="Segoe UI" panose="020B0502040204020203" pitchFamily="34" charset="0"/>
                  <a:ea typeface="Liberation Sans" panose="020B0604020202020204" pitchFamily="34" charset="0"/>
                  <a:cs typeface="Segoe UI" panose="020B0502040204020203" pitchFamily="34" charset="0"/>
                </a:rPr>
                <a:t>DIGITAL</a:t>
              </a:r>
            </a:p>
          </p:txBody>
        </p:sp>
      </p:grpSp>
      <p:grpSp>
        <p:nvGrpSpPr>
          <p:cNvPr id="4" name="Group 3"/>
          <p:cNvGrpSpPr/>
          <p:nvPr/>
        </p:nvGrpSpPr>
        <p:grpSpPr>
          <a:xfrm>
            <a:off x="6508696" y="3664176"/>
            <a:ext cx="2360984" cy="2645183"/>
            <a:chOff x="6560946" y="2639943"/>
            <a:chExt cx="1599998" cy="1581150"/>
          </a:xfrm>
        </p:grpSpPr>
        <p:sp>
          <p:nvSpPr>
            <p:cNvPr id="8" name="Rectangle: Rounded Corners 7"/>
            <p:cNvSpPr/>
            <p:nvPr/>
          </p:nvSpPr>
          <p:spPr>
            <a:xfrm>
              <a:off x="6560946" y="2639943"/>
              <a:ext cx="1599998" cy="1581150"/>
            </a:xfrm>
            <a:prstGeom prst="roundRect">
              <a:avLst>
                <a:gd name="adj" fmla="val 1766"/>
              </a:avLst>
            </a:prstGeom>
            <a:solidFill>
              <a:schemeClr val="bg1"/>
            </a:solidFill>
            <a:ln>
              <a:noFill/>
            </a:ln>
            <a:effectLst>
              <a:outerShdw blurRad="3810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effectLst>
                  <a:outerShdw blurRad="50800" dist="38100" dir="8100000" algn="tr" rotWithShape="0">
                    <a:prstClr val="black">
                      <a:alpha val="40000"/>
                    </a:prstClr>
                  </a:outerShdw>
                </a:effectLst>
              </a:endParaRPr>
            </a:p>
          </p:txBody>
        </p:sp>
        <p:sp>
          <p:nvSpPr>
            <p:cNvPr id="49" name="TextBox 48"/>
            <p:cNvSpPr txBox="1"/>
            <p:nvPr/>
          </p:nvSpPr>
          <p:spPr>
            <a:xfrm>
              <a:off x="6738129" y="3898815"/>
              <a:ext cx="1285637" cy="207546"/>
            </a:xfrm>
            <a:prstGeom prst="rect">
              <a:avLst/>
            </a:prstGeom>
            <a:noFill/>
          </p:spPr>
          <p:txBody>
            <a:bodyPr wrap="square" lIns="91440" tIns="45720" rIns="91440" bIns="45720" rtlCol="0">
              <a:spAutoFit/>
            </a:bodyPr>
            <a:lstStyle/>
            <a:p>
              <a:pPr algn="ctr"/>
              <a:r>
                <a:rPr lang="en-US" sz="1400" b="1" dirty="0">
                  <a:solidFill>
                    <a:schemeClr val="tx1">
                      <a:lumMod val="65000"/>
                      <a:lumOff val="35000"/>
                    </a:schemeClr>
                  </a:solidFill>
                  <a:effectLst>
                    <a:outerShdw blurRad="50800" dist="38100" dir="8100000" algn="tr" rotWithShape="0">
                      <a:prstClr val="black">
                        <a:alpha val="40000"/>
                      </a:prstClr>
                    </a:outerShdw>
                  </a:effectLst>
                  <a:latin typeface="Segoe UI" panose="020B0502040204020203" pitchFamily="34" charset="0"/>
                  <a:ea typeface="Liberation Sans" panose="020B0604020202020204" pitchFamily="34" charset="0"/>
                  <a:cs typeface="Segoe UI" panose="020B0502040204020203" pitchFamily="34" charset="0"/>
                </a:rPr>
                <a:t>REGIONAL FILMS</a:t>
              </a:r>
            </a:p>
          </p:txBody>
        </p:sp>
      </p:grpSp>
      <p:grpSp>
        <p:nvGrpSpPr>
          <p:cNvPr id="5" name="Group 4"/>
          <p:cNvGrpSpPr/>
          <p:nvPr/>
        </p:nvGrpSpPr>
        <p:grpSpPr>
          <a:xfrm>
            <a:off x="9757955" y="4291191"/>
            <a:ext cx="2160787" cy="2331675"/>
            <a:chOff x="9090834" y="2639943"/>
            <a:chExt cx="1599998" cy="1581150"/>
          </a:xfrm>
        </p:grpSpPr>
        <p:sp>
          <p:nvSpPr>
            <p:cNvPr id="9" name="Rectangle: Rounded Corners 8"/>
            <p:cNvSpPr/>
            <p:nvPr/>
          </p:nvSpPr>
          <p:spPr>
            <a:xfrm>
              <a:off x="9090834" y="2639943"/>
              <a:ext cx="1599998" cy="1581150"/>
            </a:xfrm>
            <a:prstGeom prst="roundRect">
              <a:avLst>
                <a:gd name="adj" fmla="val 1766"/>
              </a:avLst>
            </a:prstGeom>
            <a:solidFill>
              <a:schemeClr val="bg1"/>
            </a:solidFill>
            <a:ln>
              <a:noFill/>
            </a:ln>
            <a:effectLst>
              <a:outerShdw blurRad="3810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effectLst>
                  <a:outerShdw blurRad="50800" dist="38100" dir="8100000" algn="tr" rotWithShape="0">
                    <a:prstClr val="black">
                      <a:alpha val="40000"/>
                    </a:prstClr>
                  </a:outerShdw>
                </a:effectLst>
              </a:endParaRPr>
            </a:p>
          </p:txBody>
        </p:sp>
        <p:sp>
          <p:nvSpPr>
            <p:cNvPr id="50" name="TextBox 49"/>
            <p:cNvSpPr txBox="1"/>
            <p:nvPr/>
          </p:nvSpPr>
          <p:spPr>
            <a:xfrm>
              <a:off x="9360574" y="3841275"/>
              <a:ext cx="1060518" cy="307777"/>
            </a:xfrm>
            <a:prstGeom prst="rect">
              <a:avLst/>
            </a:prstGeom>
            <a:noFill/>
          </p:spPr>
          <p:txBody>
            <a:bodyPr wrap="square" lIns="91440" tIns="45720" rIns="91440" bIns="45720" rtlCol="0">
              <a:spAutoFit/>
            </a:bodyPr>
            <a:lstStyle/>
            <a:p>
              <a:pPr algn="ctr"/>
              <a:r>
                <a:rPr lang="en-US" sz="1400" b="1" dirty="0">
                  <a:solidFill>
                    <a:schemeClr val="tx1">
                      <a:lumMod val="65000"/>
                      <a:lumOff val="35000"/>
                    </a:schemeClr>
                  </a:solidFill>
                  <a:effectLst>
                    <a:outerShdw blurRad="50800" dist="38100" dir="8100000" algn="tr" rotWithShape="0">
                      <a:prstClr val="black">
                        <a:alpha val="40000"/>
                      </a:prstClr>
                    </a:outerShdw>
                  </a:effectLst>
                  <a:latin typeface="Segoe UI" panose="020B0502040204020203" pitchFamily="34" charset="0"/>
                  <a:ea typeface="Liberation Sans" panose="020B0604020202020204" pitchFamily="34" charset="0"/>
                  <a:cs typeface="Segoe UI" panose="020B0502040204020203" pitchFamily="34" charset="0"/>
                </a:rPr>
                <a:t>TV</a:t>
              </a:r>
            </a:p>
          </p:txBody>
        </p:sp>
      </p:grpSp>
      <p:pic>
        <p:nvPicPr>
          <p:cNvPr id="12" name="Picture 11" descr="tv-VFX.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9572" y="4481149"/>
            <a:ext cx="2229859" cy="1580015"/>
          </a:xfrm>
          <a:prstGeom prst="rect">
            <a:avLst/>
          </a:prstGeom>
        </p:spPr>
      </p:pic>
      <p:pic>
        <p:nvPicPr>
          <p:cNvPr id="32" name="Picture 31" descr="Regional-Cinema-2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9730" y="3826239"/>
            <a:ext cx="2119299" cy="1681309"/>
          </a:xfrm>
          <a:prstGeom prst="rect">
            <a:avLst/>
          </a:prstGeom>
        </p:spPr>
      </p:pic>
      <p:pic>
        <p:nvPicPr>
          <p:cNvPr id="43" name="Picture 42" descr="Digital-content.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42529" y="4381372"/>
            <a:ext cx="2093288" cy="1725729"/>
          </a:xfrm>
          <a:prstGeom prst="rect">
            <a:avLst/>
          </a:prstGeom>
        </p:spPr>
      </p:pic>
      <p:pic>
        <p:nvPicPr>
          <p:cNvPr id="44" name="Picture 43" descr="VFX-Zero-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2201" y="3880714"/>
            <a:ext cx="1784610" cy="1447260"/>
          </a:xfrm>
          <a:prstGeom prst="rect">
            <a:avLst/>
          </a:prstGeom>
        </p:spPr>
      </p:pic>
      <p:sp>
        <p:nvSpPr>
          <p:cNvPr id="21" name="Rectangle 2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4143077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425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475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par>
                          <p:cTn id="29" fill="hold">
                            <p:stCondLst>
                              <p:cond delay="525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p:stCondLst>
                              <p:cond delay="575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651733" y="1055627"/>
            <a:ext cx="195943" cy="54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Picture Placeholder 7" descr="Bahubali-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817" b="12817"/>
          <a:stretch>
            <a:fillRect/>
          </a:stretch>
        </p:blipFill>
        <p:spPr>
          <a:xfrm>
            <a:off x="-27329" y="2113111"/>
            <a:ext cx="2110728" cy="2403563"/>
          </a:xfrm>
        </p:spPr>
      </p:pic>
      <p:pic>
        <p:nvPicPr>
          <p:cNvPr id="18" name="Picture 17" descr="bahubali.jpg"/>
          <p:cNvPicPr>
            <a:picLocks noChangeAspect="1"/>
          </p:cNvPicPr>
          <p:nvPr/>
        </p:nvPicPr>
        <p:blipFill>
          <a:blip r:embed="rId3" cstate="print"/>
          <a:srcRect l="10742" t="8472" r="7722" b="32235"/>
          <a:stretch>
            <a:fillRect/>
          </a:stretch>
        </p:blipFill>
        <p:spPr>
          <a:xfrm>
            <a:off x="1" y="2415"/>
            <a:ext cx="2083119" cy="2283586"/>
          </a:xfrm>
          <a:prstGeom prst="rect">
            <a:avLst/>
          </a:prstGeom>
        </p:spPr>
      </p:pic>
      <p:pic>
        <p:nvPicPr>
          <p:cNvPr id="20" name="Picture Placeholder 2" descr="Manikarnika.jpg"/>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663" t="15613" r="3066" b="14898"/>
          <a:stretch/>
        </p:blipFill>
        <p:spPr>
          <a:xfrm>
            <a:off x="0" y="4516675"/>
            <a:ext cx="2089212" cy="2233749"/>
          </a:xfrm>
        </p:spPr>
      </p:pic>
      <p:sp>
        <p:nvSpPr>
          <p:cNvPr id="24" name="Text Placeholder 4"/>
          <p:cNvSpPr txBox="1">
            <a:spLocks/>
          </p:cNvSpPr>
          <p:nvPr/>
        </p:nvSpPr>
        <p:spPr>
          <a:xfrm>
            <a:off x="2436275" y="341164"/>
            <a:ext cx="4526228"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VFX IN FILMS</a:t>
            </a:r>
            <a:endParaRPr lang="id-ID"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endParaRPr>
          </a:p>
        </p:txBody>
      </p:sp>
      <p:sp>
        <p:nvSpPr>
          <p:cNvPr id="25" name="Text Placeholder 4"/>
          <p:cNvSpPr txBox="1">
            <a:spLocks/>
          </p:cNvSpPr>
          <p:nvPr/>
        </p:nvSpPr>
        <p:spPr>
          <a:xfrm>
            <a:off x="2644916" y="191589"/>
            <a:ext cx="4540791" cy="30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latin typeface="Segoe UI" panose="020B0502040204020203" pitchFamily="34" charset="0"/>
                <a:cs typeface="Segoe UI" panose="020B0502040204020203" pitchFamily="34" charset="0"/>
              </a:rPr>
              <a:t>MEDIA &amp; ENTERTAINMENT</a:t>
            </a:r>
            <a:endParaRPr lang="id-ID" sz="1400" b="1" dirty="0">
              <a:latin typeface="Segoe UI" panose="020B0502040204020203" pitchFamily="34" charset="0"/>
              <a:cs typeface="Segoe UI" panose="020B0502040204020203" pitchFamily="34" charset="0"/>
            </a:endParaRPr>
          </a:p>
        </p:txBody>
      </p:sp>
      <p:sp>
        <p:nvSpPr>
          <p:cNvPr id="14" name="Rectangle 13"/>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
        <p:nvSpPr>
          <p:cNvPr id="17" name="Text Placeholder 4"/>
          <p:cNvSpPr txBox="1">
            <a:spLocks/>
          </p:cNvSpPr>
          <p:nvPr/>
        </p:nvSpPr>
        <p:spPr>
          <a:xfrm>
            <a:off x="2233749" y="1176805"/>
            <a:ext cx="8151219" cy="24404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defRPr/>
            </a:pPr>
            <a:r>
              <a:rPr lang="id-ID" sz="1600" b="1" dirty="0">
                <a:effectLst>
                  <a:glow rad="177800">
                    <a:schemeClr val="bg1">
                      <a:alpha val="75000"/>
                    </a:schemeClr>
                  </a:glow>
                </a:effectLst>
                <a:latin typeface="Calibri" pitchFamily="34" charset="0"/>
                <a:cs typeface="Calibri" pitchFamily="34" charset="0"/>
              </a:rPr>
              <a:t>VFX Revenue from Hollywood &amp; International projects had a major share of 77.3% </a:t>
            </a:r>
          </a:p>
          <a:p>
            <a:pPr marL="0" indent="0">
              <a:lnSpc>
                <a:spcPct val="114000"/>
              </a:lnSpc>
              <a:defRPr/>
            </a:pPr>
            <a:r>
              <a:rPr lang="en-US" sz="1600" b="1" dirty="0">
                <a:effectLst>
                  <a:glow rad="177800">
                    <a:schemeClr val="bg1">
                      <a:alpha val="75000"/>
                    </a:schemeClr>
                  </a:glow>
                </a:effectLst>
                <a:latin typeface="Calibri" pitchFamily="34" charset="0"/>
                <a:cs typeface="Calibri" pitchFamily="34" charset="0"/>
              </a:rPr>
              <a:t>Total Budget of </a:t>
            </a:r>
            <a:r>
              <a:rPr lang="en-US" sz="1600" b="1" dirty="0" err="1">
                <a:effectLst>
                  <a:glow rad="177800">
                    <a:schemeClr val="bg1">
                      <a:alpha val="75000"/>
                    </a:schemeClr>
                  </a:glow>
                </a:effectLst>
                <a:latin typeface="Calibri" pitchFamily="34" charset="0"/>
                <a:cs typeface="Calibri" pitchFamily="34" charset="0"/>
              </a:rPr>
              <a:t>Bahubali</a:t>
            </a:r>
            <a:r>
              <a:rPr lang="en-US" sz="1600" b="1" dirty="0">
                <a:effectLst>
                  <a:glow rad="177800">
                    <a:schemeClr val="bg1">
                      <a:alpha val="75000"/>
                    </a:schemeClr>
                  </a:glow>
                </a:effectLst>
                <a:latin typeface="Calibri" pitchFamily="34" charset="0"/>
                <a:cs typeface="Calibri" pitchFamily="34" charset="0"/>
              </a:rPr>
              <a:t> 1 &amp; 2 was </a:t>
            </a:r>
            <a:r>
              <a:rPr lang="en-US" sz="1600" b="1" dirty="0" err="1">
                <a:effectLst>
                  <a:glow rad="177800">
                    <a:schemeClr val="bg1">
                      <a:alpha val="75000"/>
                    </a:schemeClr>
                  </a:glow>
                </a:effectLst>
                <a:latin typeface="Calibri" pitchFamily="34" charset="0"/>
                <a:cs typeface="Calibri" pitchFamily="34" charset="0"/>
              </a:rPr>
              <a:t>Rs</a:t>
            </a:r>
            <a:r>
              <a:rPr lang="en-US" sz="1600" b="1" dirty="0">
                <a:effectLst>
                  <a:glow rad="177800">
                    <a:schemeClr val="bg1">
                      <a:alpha val="75000"/>
                    </a:schemeClr>
                  </a:glow>
                </a:effectLst>
                <a:latin typeface="Calibri" pitchFamily="34" charset="0"/>
                <a:cs typeface="Calibri" pitchFamily="34" charset="0"/>
              </a:rPr>
              <a:t>. 430 Crore</a:t>
            </a:r>
          </a:p>
          <a:p>
            <a:pPr marL="0" indent="0">
              <a:lnSpc>
                <a:spcPct val="114000"/>
              </a:lnSpc>
              <a:defRPr/>
            </a:pPr>
            <a:r>
              <a:rPr lang="en-US" sz="1600" b="1" dirty="0">
                <a:effectLst>
                  <a:glow rad="177800">
                    <a:schemeClr val="bg1">
                      <a:alpha val="75000"/>
                    </a:schemeClr>
                  </a:glow>
                </a:effectLst>
                <a:latin typeface="Calibri" pitchFamily="34" charset="0"/>
                <a:cs typeface="Calibri" pitchFamily="34" charset="0"/>
              </a:rPr>
              <a:t>Movie 2.0 was done with a VFX Budget of </a:t>
            </a:r>
            <a:r>
              <a:rPr lang="en-US" sz="1600" b="1" dirty="0" err="1">
                <a:effectLst>
                  <a:glow rad="177800">
                    <a:schemeClr val="bg1">
                      <a:alpha val="75000"/>
                    </a:schemeClr>
                  </a:glow>
                </a:effectLst>
                <a:latin typeface="Calibri" pitchFamily="34" charset="0"/>
                <a:cs typeface="Calibri" pitchFamily="34" charset="0"/>
              </a:rPr>
              <a:t>Rs</a:t>
            </a:r>
            <a:r>
              <a:rPr lang="en-US" sz="1600" b="1" dirty="0">
                <a:effectLst>
                  <a:glow rad="177800">
                    <a:schemeClr val="bg1">
                      <a:alpha val="75000"/>
                    </a:schemeClr>
                  </a:glow>
                </a:effectLst>
                <a:latin typeface="Calibri" pitchFamily="34" charset="0"/>
                <a:cs typeface="Calibri" pitchFamily="34" charset="0"/>
              </a:rPr>
              <a:t>. 100 Crore </a:t>
            </a:r>
          </a:p>
          <a:p>
            <a:pPr marL="0" indent="0">
              <a:lnSpc>
                <a:spcPct val="114000"/>
              </a:lnSpc>
              <a:defRPr/>
            </a:pPr>
            <a:r>
              <a:rPr lang="en-US" sz="1600" b="1" dirty="0">
                <a:effectLst>
                  <a:glow rad="177800">
                    <a:schemeClr val="bg1">
                      <a:alpha val="75000"/>
                    </a:schemeClr>
                  </a:glow>
                </a:effectLst>
                <a:latin typeface="Calibri" pitchFamily="34" charset="0"/>
                <a:cs typeface="Calibri" pitchFamily="34" charset="0"/>
              </a:rPr>
              <a:t> </a:t>
            </a:r>
            <a:r>
              <a:rPr lang="en-US" sz="1600" b="1" dirty="0" err="1">
                <a:effectLst>
                  <a:glow rad="177800">
                    <a:schemeClr val="bg1">
                      <a:alpha val="75000"/>
                    </a:schemeClr>
                  </a:glow>
                </a:effectLst>
                <a:latin typeface="Calibri" pitchFamily="34" charset="0"/>
                <a:cs typeface="Calibri" pitchFamily="34" charset="0"/>
              </a:rPr>
              <a:t>Brahmastra</a:t>
            </a:r>
            <a:r>
              <a:rPr lang="en-US" sz="1600" b="1" dirty="0">
                <a:effectLst>
                  <a:glow rad="177800">
                    <a:schemeClr val="bg1">
                      <a:alpha val="75000"/>
                    </a:schemeClr>
                  </a:glow>
                </a:effectLst>
                <a:latin typeface="Calibri" pitchFamily="34" charset="0"/>
                <a:cs typeface="Calibri" pitchFamily="34" charset="0"/>
              </a:rPr>
              <a:t> was done with a VFX Budget of </a:t>
            </a:r>
            <a:r>
              <a:rPr lang="en-US" sz="1600" b="1" dirty="0" err="1">
                <a:effectLst>
                  <a:glow rad="177800">
                    <a:schemeClr val="bg1">
                      <a:alpha val="75000"/>
                    </a:schemeClr>
                  </a:glow>
                </a:effectLst>
                <a:latin typeface="Calibri" pitchFamily="34" charset="0"/>
                <a:cs typeface="Calibri" pitchFamily="34" charset="0"/>
              </a:rPr>
              <a:t>Rs</a:t>
            </a:r>
            <a:r>
              <a:rPr lang="en-US" sz="1600" b="1" dirty="0">
                <a:effectLst>
                  <a:glow rad="177800">
                    <a:schemeClr val="bg1">
                      <a:alpha val="75000"/>
                    </a:schemeClr>
                  </a:glow>
                </a:effectLst>
                <a:latin typeface="Calibri" pitchFamily="34" charset="0"/>
                <a:cs typeface="Calibri" pitchFamily="34" charset="0"/>
              </a:rPr>
              <a:t>. 100 Crore</a:t>
            </a:r>
          </a:p>
          <a:p>
            <a:pPr marL="0" indent="0">
              <a:lnSpc>
                <a:spcPct val="114000"/>
              </a:lnSpc>
              <a:defRPr/>
            </a:pPr>
            <a:r>
              <a:rPr lang="en-US" sz="1600" b="1" dirty="0">
                <a:effectLst>
                  <a:glow rad="177800">
                    <a:schemeClr val="bg1">
                      <a:alpha val="75000"/>
                    </a:schemeClr>
                  </a:glow>
                </a:effectLst>
                <a:latin typeface="Calibri" pitchFamily="34" charset="0"/>
                <a:cs typeface="Calibri" pitchFamily="34" charset="0"/>
              </a:rPr>
              <a:t>Domestic VFX Industry grew at a rate of 30% Y-o-Y</a:t>
            </a:r>
          </a:p>
          <a:p>
            <a:pPr marL="0" indent="0">
              <a:lnSpc>
                <a:spcPct val="114000"/>
              </a:lnSpc>
              <a:defRPr/>
            </a:pPr>
            <a:r>
              <a:rPr lang="en-US" sz="1600" b="1" dirty="0">
                <a:effectLst>
                  <a:glow rad="177800">
                    <a:schemeClr val="bg1">
                      <a:alpha val="75000"/>
                    </a:schemeClr>
                  </a:glow>
                </a:effectLst>
                <a:latin typeface="Calibri" pitchFamily="34" charset="0"/>
                <a:cs typeface="Calibri" pitchFamily="34" charset="0"/>
              </a:rPr>
              <a:t>Rapid Growth of VFX in Bollywood as well as regional Films</a:t>
            </a:r>
          </a:p>
          <a:p>
            <a:pPr marL="0" indent="0">
              <a:lnSpc>
                <a:spcPct val="114000"/>
              </a:lnSpc>
              <a:defRPr/>
            </a:pPr>
            <a:endParaRPr lang="en-US" sz="1600" b="1" dirty="0">
              <a:effectLst>
                <a:glow rad="177800">
                  <a:schemeClr val="bg1">
                    <a:alpha val="75000"/>
                  </a:schemeClr>
                </a:glow>
              </a:effectLst>
              <a:latin typeface="Calibri" pitchFamily="34" charset="0"/>
              <a:cs typeface="Calibri" pitchFamily="34" charset="0"/>
            </a:endParaRPr>
          </a:p>
        </p:txBody>
      </p:sp>
      <p:pic>
        <p:nvPicPr>
          <p:cNvPr id="23" name="Picture 2" descr="Download Brahmastra (2022) Movie HD Official Poster 20 - BollywoodMDB"/>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99"/>
          <a:stretch/>
        </p:blipFill>
        <p:spPr bwMode="auto">
          <a:xfrm>
            <a:off x="2096183" y="3594100"/>
            <a:ext cx="2570984" cy="3130198"/>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sz="quarter" idx="11"/>
          </p:nvPr>
        </p:nvSpPr>
        <p:spPr/>
        <p:txBody>
          <a:bodyPr/>
          <a:lstStyle/>
          <a:p>
            <a:endParaRPr lang="en-IN"/>
          </a:p>
        </p:txBody>
      </p:sp>
      <p:pic>
        <p:nvPicPr>
          <p:cNvPr id="26" name="Picture Placeholder 4" descr="Thugs of Hindustan-poster.jpg"/>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1462" b="11462"/>
          <a:stretch>
            <a:fillRect/>
          </a:stretch>
        </p:blipFill>
        <p:spPr>
          <a:xfrm>
            <a:off x="7262017" y="3602275"/>
            <a:ext cx="2581833" cy="3148149"/>
          </a:xfrm>
        </p:spPr>
      </p:pic>
      <p:pic>
        <p:nvPicPr>
          <p:cNvPr id="27" name="Picture Placeholder 15" descr="KGF-Poster-01.jpg"/>
          <p:cNvPicPr>
            <a:picLocks noChangeAspect="1"/>
          </p:cNvPicPr>
          <p:nvPr/>
        </p:nvPicPr>
        <p:blipFill>
          <a:blip r:embed="rId8" cstate="print">
            <a:extLst>
              <a:ext uri="{28A0092B-C50C-407E-A947-70E740481C1C}">
                <a14:useLocalDpi xmlns:a14="http://schemas.microsoft.com/office/drawing/2010/main" val="0"/>
              </a:ext>
            </a:extLst>
          </a:blip>
          <a:srcRect l="19251" t="7941" r="15949" b="11048"/>
          <a:stretch>
            <a:fillRect/>
          </a:stretch>
        </p:blipFill>
        <p:spPr>
          <a:xfrm>
            <a:off x="9812279" y="3091147"/>
            <a:ext cx="2379721" cy="3659277"/>
          </a:xfrm>
          <a:prstGeom prst="rect">
            <a:avLst/>
          </a:prstGeom>
        </p:spPr>
      </p:pic>
      <p:pic>
        <p:nvPicPr>
          <p:cNvPr id="28" name="Picture Placeholder 30" descr="2.0-Movie.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47698" y="3602633"/>
            <a:ext cx="2610531" cy="3147791"/>
          </a:xfrm>
          <a:prstGeom prst="rect">
            <a:avLst/>
          </a:prstGeom>
        </p:spPr>
      </p:pic>
    </p:spTree>
    <p:extLst>
      <p:ext uri="{BB962C8B-B14F-4D97-AF65-F5344CB8AC3E}">
        <p14:creationId xmlns:p14="http://schemas.microsoft.com/office/powerpoint/2010/main" val="42132074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7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2" descr="10 Indian Movies With The Highest Number Of VFX Shots - Wirally"/>
          <p:cNvPicPr>
            <a:picLocks noChangeAspect="1" noChangeArrowheads="1"/>
          </p:cNvPicPr>
          <p:nvPr/>
        </p:nvPicPr>
        <p:blipFill rotWithShape="1">
          <a:blip r:embed="rId2">
            <a:extLst>
              <a:ext uri="{28A0092B-C50C-407E-A947-70E740481C1C}">
                <a14:useLocalDpi xmlns:a14="http://schemas.microsoft.com/office/drawing/2010/main" val="0"/>
              </a:ext>
            </a:extLst>
          </a:blip>
          <a:srcRect b="5407"/>
          <a:stretch/>
        </p:blipFill>
        <p:spPr bwMode="auto">
          <a:xfrm>
            <a:off x="0" y="391885"/>
            <a:ext cx="12192000" cy="604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00424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descr="Venom-Banner.jpg"/>
          <p:cNvPicPr>
            <a:picLocks noGrp="1" noChangeAspect="1"/>
          </p:cNvPicPr>
          <p:nvPr>
            <p:ph type="pic" sz="quarter" idx="10"/>
          </p:nvPr>
        </p:nvPicPr>
        <p:blipFill>
          <a:blip r:embed="rId2" cstate="print"/>
          <a:srcRect l="11373" r="10199" b="14476"/>
          <a:stretch>
            <a:fillRect/>
          </a:stretch>
        </p:blipFill>
        <p:spPr>
          <a:xfrm>
            <a:off x="0" y="-13063"/>
            <a:ext cx="8200685" cy="6858000"/>
          </a:xfrm>
        </p:spPr>
      </p:pic>
      <p:pic>
        <p:nvPicPr>
          <p:cNvPr id="11" name="Picture Placeholder 10" descr="jumanji-welcome-to-the-jungle.jpg"/>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8213834" y="3429000"/>
            <a:ext cx="3978275" cy="3429000"/>
          </a:xfrm>
        </p:spPr>
      </p:pic>
      <p:sp>
        <p:nvSpPr>
          <p:cNvPr id="7" name="Rectangle 6"/>
          <p:cNvSpPr/>
          <p:nvPr/>
        </p:nvSpPr>
        <p:spPr>
          <a:xfrm>
            <a:off x="0" y="564478"/>
            <a:ext cx="8213834" cy="313597"/>
          </a:xfrm>
          <a:prstGeom prst="rect">
            <a:avLst/>
          </a:prstGeom>
          <a:gradFill>
            <a:gsLst>
              <a:gs pos="17000">
                <a:schemeClr val="bg1">
                  <a:alpha val="90000"/>
                </a:schemeClr>
              </a:gs>
              <a:gs pos="100000">
                <a:schemeClr val="bg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8213943" y="4385474"/>
            <a:ext cx="3978166" cy="344958"/>
          </a:xfrm>
          <a:prstGeom prst="rect">
            <a:avLst/>
          </a:prstGeom>
          <a:solidFill>
            <a:schemeClr val="tx1">
              <a:lumMod val="65000"/>
              <a:lumOff val="3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p:nvSpPr>
        <p:spPr>
          <a:xfrm>
            <a:off x="9018275" y="4348941"/>
            <a:ext cx="2206522" cy="400110"/>
          </a:xfrm>
          <a:prstGeom prst="rect">
            <a:avLst/>
          </a:prstGeom>
          <a:noFill/>
        </p:spPr>
        <p:txBody>
          <a:bodyPr wrap="square" lIns="91440" tIns="45720" rIns="91440" bIns="45720" rtlCol="0">
            <a:spAutoFit/>
          </a:bodyPr>
          <a:lstStyle/>
          <a:p>
            <a:pPr algn="ctr"/>
            <a:r>
              <a:rPr lang="en-US" sz="20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VFX BY MPC</a:t>
            </a:r>
          </a:p>
        </p:txBody>
      </p:sp>
      <p:sp>
        <p:nvSpPr>
          <p:cNvPr id="21" name="Rectangle 20"/>
          <p:cNvSpPr/>
          <p:nvPr/>
        </p:nvSpPr>
        <p:spPr>
          <a:xfrm>
            <a:off x="705765" y="1611771"/>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 Placeholder 4"/>
          <p:cNvSpPr txBox="1">
            <a:spLocks/>
          </p:cNvSpPr>
          <p:nvPr/>
        </p:nvSpPr>
        <p:spPr>
          <a:xfrm>
            <a:off x="431694" y="524072"/>
            <a:ext cx="3064607" cy="347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800" b="1" dirty="0">
                <a:solidFill>
                  <a:srgbClr val="000000"/>
                </a:solidFill>
                <a:latin typeface="Segoe UI" panose="020B0502040204020203" pitchFamily="34" charset="0"/>
                <a:cs typeface="Segoe UI" panose="020B0502040204020203" pitchFamily="34" charset="0"/>
              </a:rPr>
              <a:t>DNEG : VFX FOR VENOM</a:t>
            </a:r>
            <a:endParaRPr lang="id-ID" sz="1800" b="1" dirty="0">
              <a:solidFill>
                <a:srgbClr val="000000"/>
              </a:solidFill>
              <a:latin typeface="Segoe UI" panose="020B0502040204020203" pitchFamily="34" charset="0"/>
              <a:cs typeface="Segoe UI" panose="020B0502040204020203" pitchFamily="34" charset="0"/>
            </a:endParaRPr>
          </a:p>
        </p:txBody>
      </p:sp>
      <p:sp>
        <p:nvSpPr>
          <p:cNvPr id="2" name="Rectangle 1"/>
          <p:cNvSpPr/>
          <p:nvPr/>
        </p:nvSpPr>
        <p:spPr>
          <a:xfrm>
            <a:off x="8190181" y="-11060"/>
            <a:ext cx="4001819" cy="34214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outerShdw blurRad="50800" dir="648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 Placeholder 4"/>
          <p:cNvSpPr txBox="1">
            <a:spLocks/>
          </p:cNvSpPr>
          <p:nvPr/>
        </p:nvSpPr>
        <p:spPr>
          <a:xfrm>
            <a:off x="8444008" y="2037883"/>
            <a:ext cx="1987248" cy="12028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DNEG</a:t>
            </a:r>
          </a:p>
          <a:p>
            <a:pPr marL="0" indent="0">
              <a:lnSpc>
                <a:spcPct val="70000"/>
              </a:lnSpc>
              <a:buNone/>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MPC</a:t>
            </a:r>
          </a:p>
          <a:p>
            <a:pPr marL="0" indent="0">
              <a:lnSpc>
                <a:spcPct val="70000"/>
              </a:lnSpc>
              <a:buNone/>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LEGEND 3D</a:t>
            </a:r>
            <a:endParaRPr lang="en-US"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endParaRPr>
          </a:p>
          <a:p>
            <a:pPr marL="0" indent="0">
              <a:lnSpc>
                <a:spcPct val="70000"/>
              </a:lnSpc>
              <a:buNone/>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FRAMESTORE</a:t>
            </a:r>
            <a:endParaRPr lang="id-ID" sz="1600" dirty="0">
              <a:solidFill>
                <a:schemeClr val="bg1"/>
              </a:solidFill>
              <a:latin typeface="Segoe UI" panose="020B0502040204020203" pitchFamily="34" charset="0"/>
              <a:cs typeface="Segoe UI" panose="020B0502040204020203" pitchFamily="34" charset="0"/>
            </a:endParaRPr>
          </a:p>
        </p:txBody>
      </p:sp>
      <p:sp>
        <p:nvSpPr>
          <p:cNvPr id="25" name="TextBox 24"/>
          <p:cNvSpPr txBox="1"/>
          <p:nvPr/>
        </p:nvSpPr>
        <p:spPr>
          <a:xfrm>
            <a:off x="9283706" y="1301432"/>
            <a:ext cx="2053054" cy="345103"/>
          </a:xfrm>
          <a:prstGeom prst="roundRect">
            <a:avLst>
              <a:gd name="adj" fmla="val 4430"/>
            </a:avLst>
          </a:prstGeom>
          <a:solidFill>
            <a:schemeClr val="bg1"/>
          </a:solidFill>
        </p:spPr>
        <p:txBody>
          <a:bodyPr wrap="square" rtlCol="0">
            <a:spAutoFit/>
          </a:bodyPr>
          <a:lstStyle/>
          <a:p>
            <a:r>
              <a:rPr lang="en-US" sz="1600" b="1" dirty="0">
                <a:solidFill>
                  <a:schemeClr val="accent1"/>
                </a:solidFill>
                <a:latin typeface="Segoe UI" panose="020B0502040204020203" pitchFamily="34" charset="0"/>
                <a:cs typeface="Segoe UI" panose="020B0502040204020203" pitchFamily="34" charset="0"/>
              </a:rPr>
              <a:t>HOLLYWOOD VFX</a:t>
            </a:r>
            <a:endParaRPr lang="id-ID" sz="1600" b="1" dirty="0">
              <a:solidFill>
                <a:schemeClr val="accent1"/>
              </a:solidFill>
              <a:latin typeface="Segoe UI" panose="020B0502040204020203" pitchFamily="34" charset="0"/>
              <a:cs typeface="Segoe UI" panose="020B0502040204020203" pitchFamily="34" charset="0"/>
            </a:endParaRPr>
          </a:p>
        </p:txBody>
      </p:sp>
      <p:sp>
        <p:nvSpPr>
          <p:cNvPr id="3" name="Rectangle 2"/>
          <p:cNvSpPr/>
          <p:nvPr/>
        </p:nvSpPr>
        <p:spPr>
          <a:xfrm>
            <a:off x="10121536" y="2037883"/>
            <a:ext cx="2074948" cy="869277"/>
          </a:xfrm>
          <a:prstGeom prst="rect">
            <a:avLst/>
          </a:prstGeom>
        </p:spPr>
        <p:txBody>
          <a:bodyPr wrap="square">
            <a:spAutoFit/>
          </a:bodyPr>
          <a:lstStyle/>
          <a:p>
            <a:pPr>
              <a:lnSpc>
                <a:spcPct val="70000"/>
              </a:lnSpc>
              <a:spcBef>
                <a:spcPts val="1000"/>
              </a:spcBef>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METHOD STUDIO</a:t>
            </a:r>
          </a:p>
          <a:p>
            <a:pPr>
              <a:lnSpc>
                <a:spcPct val="70000"/>
              </a:lnSpc>
              <a:spcBef>
                <a:spcPts val="1000"/>
              </a:spcBef>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TRACE VFX</a:t>
            </a:r>
          </a:p>
          <a:p>
            <a:pPr>
              <a:lnSpc>
                <a:spcPct val="70000"/>
              </a:lnSpc>
              <a:spcBef>
                <a:spcPts val="1000"/>
              </a:spcBef>
              <a:defRPr/>
            </a:pPr>
            <a:r>
              <a:rPr lang="id-ID" sz="1600" b="1" dirty="0">
                <a:solidFill>
                  <a:srgbClr val="000000"/>
                </a:solidFill>
                <a:effectLst>
                  <a:glow rad="177800">
                    <a:schemeClr val="bg1">
                      <a:alpha val="75000"/>
                    </a:schemeClr>
                  </a:glow>
                </a:effectLst>
                <a:latin typeface="Segoe UI" panose="020B0502040204020203" pitchFamily="34" charset="0"/>
                <a:cs typeface="Segoe UI" panose="020B0502040204020203" pitchFamily="34" charset="0"/>
              </a:rPr>
              <a:t>DIGITAL DOMAIN</a:t>
            </a:r>
          </a:p>
        </p:txBody>
      </p:sp>
      <p:sp>
        <p:nvSpPr>
          <p:cNvPr id="16" name="Rectangle 1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76210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0-#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1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2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 presetClass="entr" presetSubtype="2" fill="hold" grpId="0" nodeType="withEffect">
                                  <p:stCondLst>
                                    <p:cond delay="2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250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2" presetClass="entr" presetSubtype="2" decel="100000" fill="hold" grpId="0" nodeType="withEffect">
                                  <p:stCondLst>
                                    <p:cond delay="24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P spid="21" grpId="0" animBg="1"/>
      <p:bldP spid="22" grpId="0"/>
      <p:bldP spid="2" grpId="0" animBg="1"/>
      <p:bldP spid="26"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lternate Carbon poster.jpg"/>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4282989" y="1397727"/>
            <a:ext cx="2678319" cy="2686866"/>
          </a:xfrm>
        </p:spPr>
      </p:pic>
      <p:pic>
        <p:nvPicPr>
          <p:cNvPr id="17" name="Picture Placeholder 16" descr="Innocents-Netflix.jpg"/>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l="-103" b="-16"/>
          <a:stretch/>
        </p:blipFill>
        <p:spPr>
          <a:xfrm>
            <a:off x="9452914" y="4110174"/>
            <a:ext cx="2739086" cy="2747826"/>
          </a:xfrm>
        </p:spPr>
      </p:pic>
      <p:pic>
        <p:nvPicPr>
          <p:cNvPr id="9" name="Picture Placeholder 8" descr="Sense8.jpg"/>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a:off x="4281177" y="4084047"/>
            <a:ext cx="2765129" cy="2773953"/>
          </a:xfrm>
        </p:spPr>
      </p:pic>
      <p:sp>
        <p:nvSpPr>
          <p:cNvPr id="59" name="Text Placeholder 4"/>
          <p:cNvSpPr txBox="1">
            <a:spLocks/>
          </p:cNvSpPr>
          <p:nvPr/>
        </p:nvSpPr>
        <p:spPr>
          <a:xfrm>
            <a:off x="195945" y="1439863"/>
            <a:ext cx="4098321" cy="5350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rPr>
              <a:t>Higher Budgets and Higher Production values to create more demand for VFX services from Digital</a:t>
            </a:r>
          </a:p>
          <a:p>
            <a:pPr marL="0" indent="0">
              <a:lnSpc>
                <a:spcPct val="100000"/>
              </a:lnSpc>
              <a:buNone/>
              <a:defRPr/>
            </a:pPr>
            <a:endParaRPr lang="en-US"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endParaRPr>
          </a:p>
          <a:p>
            <a:pPr marL="0" indent="0">
              <a:lnSpc>
                <a:spcPct val="100000"/>
              </a:lnSpc>
              <a:buNone/>
              <a:defRPr/>
            </a:pPr>
            <a:r>
              <a:rPr lang="en-US"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rPr>
              <a:t>OTT Platforms besides Netflix &amp; Amazon Prime are investing in VFX-led original content</a:t>
            </a:r>
          </a:p>
          <a:p>
            <a:pPr marL="0" indent="0">
              <a:lnSpc>
                <a:spcPct val="100000"/>
              </a:lnSpc>
              <a:buNone/>
              <a:defRPr/>
            </a:pPr>
            <a:endParaRPr lang="en-US"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endParaRPr>
          </a:p>
          <a:p>
            <a:pPr marL="0" indent="0">
              <a:lnSpc>
                <a:spcPct val="100000"/>
              </a:lnSpc>
              <a:buNone/>
              <a:defRPr/>
            </a:pPr>
            <a:r>
              <a:rPr lang="en-US"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rPr>
              <a:t>Continuous Content innovation from OTT players in terms of visual appeal of the shows</a:t>
            </a:r>
            <a:endParaRPr lang="id-ID" sz="2200" b="1" dirty="0">
              <a:solidFill>
                <a:schemeClr val="accent1">
                  <a:lumMod val="75000"/>
                </a:schemeClr>
              </a:solidFill>
              <a:effectLst>
                <a:glow rad="177800">
                  <a:schemeClr val="bg1">
                    <a:alpha val="75000"/>
                  </a:schemeClr>
                </a:glow>
              </a:effectLst>
              <a:latin typeface="Segoe UI" panose="020B0502040204020203" pitchFamily="34" charset="0"/>
              <a:cs typeface="Segoe UI" panose="020B0502040204020203" pitchFamily="34" charset="0"/>
            </a:endParaRPr>
          </a:p>
        </p:txBody>
      </p:sp>
      <p:pic>
        <p:nvPicPr>
          <p:cNvPr id="20" name="Picture Placeholder 19" descr="bose-poster.jpg"/>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03"/>
          <a:stretch/>
        </p:blipFill>
        <p:spPr>
          <a:xfrm>
            <a:off x="9595445" y="1431581"/>
            <a:ext cx="2596555" cy="2683219"/>
          </a:xfrm>
        </p:spPr>
      </p:pic>
      <p:pic>
        <p:nvPicPr>
          <p:cNvPr id="18" name="Picture Placeholder 17" descr="Sacred games.jpg"/>
          <p:cNvPicPr>
            <a:picLocks noGrp="1" noChangeAspect="1"/>
          </p:cNvPicPr>
          <p:nvPr>
            <p:ph type="pic" sz="quarter" idx="15"/>
          </p:nvPr>
        </p:nvPicPr>
        <p:blipFill>
          <a:blip r:embed="rId6" cstate="email">
            <a:extLst>
              <a:ext uri="{28A0092B-C50C-407E-A947-70E740481C1C}">
                <a14:useLocalDpi xmlns:a14="http://schemas.microsoft.com/office/drawing/2010/main"/>
              </a:ext>
            </a:extLst>
          </a:blip>
          <a:srcRect/>
          <a:stretch>
            <a:fillRect/>
          </a:stretch>
        </p:blipFill>
        <p:spPr>
          <a:xfrm>
            <a:off x="6956163" y="4023360"/>
            <a:ext cx="2765832" cy="2834640"/>
          </a:xfrm>
        </p:spPr>
      </p:pic>
      <p:pic>
        <p:nvPicPr>
          <p:cNvPr id="14" name="Picture Placeholder 13" descr="mirzapur.jpg"/>
          <p:cNvPicPr>
            <a:picLocks noGrp="1" noChangeAspect="1"/>
          </p:cNvPicPr>
          <p:nvPr>
            <p:ph type="pic" sz="quarter" idx="14"/>
          </p:nvPr>
        </p:nvPicPr>
        <p:blipFill rotWithShape="1">
          <a:blip r:embed="rId7" cstate="email">
            <a:extLst>
              <a:ext uri="{28A0092B-C50C-407E-A947-70E740481C1C}">
                <a14:useLocalDpi xmlns:a14="http://schemas.microsoft.com/office/drawing/2010/main"/>
              </a:ext>
            </a:extLst>
          </a:blip>
          <a:srcRect t="-192"/>
          <a:stretch/>
        </p:blipFill>
        <p:spPr>
          <a:xfrm>
            <a:off x="6966086" y="1410790"/>
            <a:ext cx="2752680" cy="2664821"/>
          </a:xfrm>
        </p:spPr>
      </p:pic>
      <p:sp>
        <p:nvSpPr>
          <p:cNvPr id="33" name="Rectangle 32"/>
          <p:cNvSpPr/>
          <p:nvPr/>
        </p:nvSpPr>
        <p:spPr>
          <a:xfrm>
            <a:off x="0" y="1282449"/>
            <a:ext cx="12192002" cy="10937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Text Placeholder 11"/>
          <p:cNvSpPr>
            <a:spLocks noGrp="1"/>
          </p:cNvSpPr>
          <p:nvPr>
            <p:ph type="body" sz="quarter" idx="10"/>
          </p:nvPr>
        </p:nvSpPr>
        <p:spPr>
          <a:xfrm>
            <a:off x="349625" y="395629"/>
            <a:ext cx="8641976" cy="680135"/>
          </a:xfrm>
        </p:spPr>
        <p:txBody>
          <a:bodyPr>
            <a:noAutofit/>
          </a:bodyPr>
          <a:lstStyle/>
          <a:p>
            <a:pPr>
              <a:lnSpc>
                <a:spcPct val="114000"/>
              </a:lnSpc>
              <a:defRPr/>
            </a:pPr>
            <a:r>
              <a:rPr lang="en-US" sz="3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Calibri"/>
              </a:rPr>
              <a:t>VFX IN </a:t>
            </a:r>
            <a:r>
              <a:rPr lang="en-US" sz="35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Calibri"/>
              </a:rPr>
              <a:t>ott</a:t>
            </a:r>
            <a:r>
              <a:rPr lang="en-US" sz="3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Calibri"/>
              </a:rPr>
              <a:t> / online digital content</a:t>
            </a:r>
          </a:p>
        </p:txBody>
      </p:sp>
      <p:sp>
        <p:nvSpPr>
          <p:cNvPr id="15" name="Rectangle 1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4156126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4064000" cy="281940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8128000" y="0"/>
            <a:ext cx="4064000" cy="2286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8128000" y="4572000"/>
            <a:ext cx="4064000" cy="2286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 Placeholder 4"/>
          <p:cNvSpPr txBox="1">
            <a:spLocks/>
          </p:cNvSpPr>
          <p:nvPr/>
        </p:nvSpPr>
        <p:spPr>
          <a:xfrm>
            <a:off x="233977" y="1168135"/>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VFX </a:t>
            </a:r>
          </a:p>
          <a:p>
            <a:pPr marL="0" indent="0">
              <a:lnSpc>
                <a:spcPct val="114000"/>
              </a:lnSpc>
              <a:buNone/>
              <a:defRPr/>
            </a:pPr>
            <a:r>
              <a:rPr lang="id-ID"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R</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e</a:t>
            </a:r>
            <a:r>
              <a:rPr lang="id-ID"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gional Films</a:t>
            </a:r>
          </a:p>
        </p:txBody>
      </p:sp>
      <p:sp>
        <p:nvSpPr>
          <p:cNvPr id="15" name="Rectangle 14"/>
          <p:cNvSpPr/>
          <p:nvPr/>
        </p:nvSpPr>
        <p:spPr>
          <a:xfrm>
            <a:off x="348278" y="2023852"/>
            <a:ext cx="235745" cy="5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 Placeholder 4"/>
          <p:cNvSpPr txBox="1">
            <a:spLocks/>
          </p:cNvSpPr>
          <p:nvPr/>
        </p:nvSpPr>
        <p:spPr>
          <a:xfrm>
            <a:off x="246676" y="989892"/>
            <a:ext cx="3079387" cy="327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rgbClr val="000000"/>
                </a:solidFill>
                <a:latin typeface="Segoe UI" panose="020B0502040204020203" pitchFamily="34" charset="0"/>
                <a:cs typeface="Segoe UI" panose="020B0502040204020203" pitchFamily="34" charset="0"/>
              </a:rPr>
              <a:t>MEDIA &amp; ENTERTAINMENT</a:t>
            </a:r>
            <a:endParaRPr lang="id-ID" sz="1400" b="1" dirty="0">
              <a:solidFill>
                <a:srgbClr val="000000"/>
              </a:solidFill>
              <a:latin typeface="Segoe UI" panose="020B0502040204020203" pitchFamily="34" charset="0"/>
              <a:cs typeface="Segoe UI" panose="020B0502040204020203" pitchFamily="34" charset="0"/>
            </a:endParaRPr>
          </a:p>
        </p:txBody>
      </p:sp>
      <p:sp>
        <p:nvSpPr>
          <p:cNvPr id="17" name="Text Placeholder 4"/>
          <p:cNvSpPr txBox="1">
            <a:spLocks/>
          </p:cNvSpPr>
          <p:nvPr/>
        </p:nvSpPr>
        <p:spPr>
          <a:xfrm>
            <a:off x="238443" y="3125015"/>
            <a:ext cx="3471074" cy="2811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400" b="1" dirty="0">
                <a:solidFill>
                  <a:srgbClr val="000000"/>
                </a:solidFill>
                <a:effectLst>
                  <a:glow rad="177800">
                    <a:schemeClr val="bg1">
                      <a:alpha val="75000"/>
                    </a:schemeClr>
                  </a:glow>
                </a:effectLst>
                <a:latin typeface="Segoe UI Light" panose="020B0502040204020203" pitchFamily="34" charset="0"/>
                <a:cs typeface="Segoe UI Light" panose="020B0502040204020203" pitchFamily="34" charset="0"/>
              </a:rPr>
              <a:t>South</a:t>
            </a:r>
            <a:r>
              <a:rPr lang="id-ID" sz="2400" b="1" dirty="0">
                <a:solidFill>
                  <a:srgbClr val="000000"/>
                </a:solidFill>
                <a:effectLst>
                  <a:glow rad="177800">
                    <a:schemeClr val="bg1">
                      <a:alpha val="75000"/>
                    </a:schemeClr>
                  </a:glow>
                </a:effectLst>
                <a:latin typeface="Segoe UI Light" panose="020B0502040204020203" pitchFamily="34" charset="0"/>
                <a:cs typeface="Segoe UI Light" panose="020B0502040204020203" pitchFamily="34" charset="0"/>
              </a:rPr>
              <a:t> </a:t>
            </a:r>
            <a:r>
              <a:rPr lang="en-US" sz="2400" b="1" dirty="0">
                <a:solidFill>
                  <a:srgbClr val="000000"/>
                </a:solidFill>
                <a:effectLst>
                  <a:glow rad="177800">
                    <a:schemeClr val="bg1">
                      <a:alpha val="75000"/>
                    </a:schemeClr>
                  </a:glow>
                </a:effectLst>
                <a:latin typeface="Segoe UI Light" panose="020B0502040204020203" pitchFamily="34" charset="0"/>
                <a:cs typeface="Segoe UI Light" panose="020B0502040204020203" pitchFamily="34" charset="0"/>
              </a:rPr>
              <a:t>Indian d</a:t>
            </a:r>
            <a:r>
              <a:rPr lang="id-ID" sz="2400" b="1" dirty="0">
                <a:solidFill>
                  <a:srgbClr val="000000"/>
                </a:solidFill>
                <a:effectLst>
                  <a:glow rad="177800">
                    <a:schemeClr val="bg1">
                      <a:alpha val="75000"/>
                    </a:schemeClr>
                  </a:glow>
                </a:effectLst>
                <a:latin typeface="Segoe UI Light" panose="020B0502040204020203" pitchFamily="34" charset="0"/>
                <a:cs typeface="Segoe UI Light" panose="020B0502040204020203" pitchFamily="34" charset="0"/>
              </a:rPr>
              <a:t>irectors have been showcasing strong inclination towards more VFX shots in their films, bigger budgets to get more realism in shots</a:t>
            </a:r>
          </a:p>
        </p:txBody>
      </p:sp>
      <p:sp>
        <p:nvSpPr>
          <p:cNvPr id="33" name="Text Placeholder 4"/>
          <p:cNvSpPr txBox="1">
            <a:spLocks/>
          </p:cNvSpPr>
          <p:nvPr/>
        </p:nvSpPr>
        <p:spPr>
          <a:xfrm>
            <a:off x="9434766" y="1738300"/>
            <a:ext cx="2349545" cy="28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4000"/>
              </a:lnSpc>
              <a:buNone/>
              <a:defRPr/>
            </a:pPr>
            <a:r>
              <a:rPr lang="en-US" sz="1200" i="1" dirty="0">
                <a:solidFill>
                  <a:schemeClr val="bg1">
                    <a:lumMod val="65000"/>
                  </a:schemeClr>
                </a:solidFill>
                <a:latin typeface="Segoe UI Light" panose="020B0502040204020203" pitchFamily="34" charset="0"/>
                <a:cs typeface="Segoe UI Light" panose="020B0502040204020203" pitchFamily="34" charset="0"/>
              </a:rPr>
              <a:t>12 Marc 2017  12:45 PM</a:t>
            </a:r>
            <a:endParaRPr lang="id-ID" sz="1200" i="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5" name="Text Placeholder 4"/>
          <p:cNvSpPr txBox="1">
            <a:spLocks/>
          </p:cNvSpPr>
          <p:nvPr/>
        </p:nvSpPr>
        <p:spPr>
          <a:xfrm>
            <a:off x="8535689" y="759010"/>
            <a:ext cx="3083962" cy="995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Ut wisi enim ad minim veniam, quis nostrud exerci tation ullamcorper nibh euismod tincidunt ut laoreet dolore magna aliquam erat volutpat.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6" name="TextBox 35"/>
          <p:cNvSpPr txBox="1"/>
          <p:nvPr/>
        </p:nvSpPr>
        <p:spPr>
          <a:xfrm>
            <a:off x="8535690" y="261452"/>
            <a:ext cx="1320508" cy="523220"/>
          </a:xfrm>
          <a:prstGeom prst="rect">
            <a:avLst/>
          </a:prstGeom>
          <a:noFill/>
        </p:spPr>
        <p:txBody>
          <a:bodyPr wrap="square" lIns="91440" tIns="45720" rIns="91440" bIns="45720" rtlCol="0">
            <a:spAutoFit/>
          </a:bodyPr>
          <a:lstStyle/>
          <a:p>
            <a:r>
              <a:rPr lang="en-US" sz="2800" b="1" dirty="0">
                <a:solidFill>
                  <a:schemeClr val="tx1">
                    <a:lumMod val="65000"/>
                    <a:lumOff val="35000"/>
                  </a:schemeClr>
                </a:solidFill>
                <a:latin typeface="Segoe UI" panose="020B0502040204020203" pitchFamily="34" charset="0"/>
                <a:ea typeface="Liberation Sans" panose="020B0604020202020204" pitchFamily="34" charset="0"/>
                <a:cs typeface="Segoe UI" panose="020B0502040204020203" pitchFamily="34" charset="0"/>
              </a:rPr>
              <a:t>01</a:t>
            </a:r>
          </a:p>
        </p:txBody>
      </p:sp>
      <p:sp>
        <p:nvSpPr>
          <p:cNvPr id="44" name="Text Placeholder 4"/>
          <p:cNvSpPr txBox="1">
            <a:spLocks/>
          </p:cNvSpPr>
          <p:nvPr/>
        </p:nvSpPr>
        <p:spPr>
          <a:xfrm>
            <a:off x="9434766" y="6310300"/>
            <a:ext cx="2349545" cy="28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4000"/>
              </a:lnSpc>
              <a:buNone/>
              <a:defRPr/>
            </a:pPr>
            <a:r>
              <a:rPr lang="en-US" sz="1200" i="1" dirty="0">
                <a:solidFill>
                  <a:schemeClr val="bg1">
                    <a:lumMod val="65000"/>
                  </a:schemeClr>
                </a:solidFill>
                <a:latin typeface="Segoe UI Light" panose="020B0502040204020203" pitchFamily="34" charset="0"/>
                <a:cs typeface="Segoe UI Light" panose="020B0502040204020203" pitchFamily="34" charset="0"/>
              </a:rPr>
              <a:t>12 Marc 2017  12:45 PM</a:t>
            </a:r>
            <a:endParaRPr lang="id-ID" sz="1200" i="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6" name="Text Placeholder 4"/>
          <p:cNvSpPr txBox="1">
            <a:spLocks/>
          </p:cNvSpPr>
          <p:nvPr/>
        </p:nvSpPr>
        <p:spPr>
          <a:xfrm>
            <a:off x="8535689" y="5331010"/>
            <a:ext cx="3083962" cy="995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Ut wisi enim ad minim veniam, quis nostrud exerci tation ullamcorper nibh euismod tincidunt ut laoreet dolore magna</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7" name="TextBox 46"/>
          <p:cNvSpPr txBox="1"/>
          <p:nvPr/>
        </p:nvSpPr>
        <p:spPr>
          <a:xfrm>
            <a:off x="8535690" y="4833452"/>
            <a:ext cx="1320508" cy="523220"/>
          </a:xfrm>
          <a:prstGeom prst="rect">
            <a:avLst/>
          </a:prstGeom>
          <a:noFill/>
        </p:spPr>
        <p:txBody>
          <a:bodyPr wrap="square" lIns="91440" tIns="45720" rIns="91440" bIns="45720" rtlCol="0">
            <a:spAutoFit/>
          </a:bodyPr>
          <a:lstStyle/>
          <a:p>
            <a:r>
              <a:rPr lang="en-US" sz="2800" b="1" dirty="0">
                <a:solidFill>
                  <a:schemeClr val="tx1">
                    <a:lumMod val="65000"/>
                    <a:lumOff val="35000"/>
                  </a:schemeClr>
                </a:solidFill>
                <a:latin typeface="Segoe UI" panose="020B0502040204020203" pitchFamily="34" charset="0"/>
                <a:ea typeface="Liberation Sans" panose="020B0604020202020204" pitchFamily="34" charset="0"/>
                <a:cs typeface="Segoe UI" panose="020B0502040204020203" pitchFamily="34" charset="0"/>
              </a:rPr>
              <a:t>03</a:t>
            </a:r>
          </a:p>
        </p:txBody>
      </p:sp>
      <p:sp>
        <p:nvSpPr>
          <p:cNvPr id="7" name="Rectangle 6"/>
          <p:cNvSpPr/>
          <p:nvPr/>
        </p:nvSpPr>
        <p:spPr>
          <a:xfrm>
            <a:off x="8128000" y="2286000"/>
            <a:ext cx="4064000" cy="2286000"/>
          </a:xfrm>
          <a:prstGeom prst="rect">
            <a:avLst/>
          </a:prstGeom>
          <a:solidFill>
            <a:schemeClr val="tx1">
              <a:lumMod val="75000"/>
              <a:lumOff val="25000"/>
            </a:schemeClr>
          </a:solidFill>
          <a:ln>
            <a:noFill/>
          </a:ln>
          <a:effectLst>
            <a:outerShdw blurRad="381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Text Placeholder 4"/>
          <p:cNvSpPr txBox="1">
            <a:spLocks/>
          </p:cNvSpPr>
          <p:nvPr/>
        </p:nvSpPr>
        <p:spPr>
          <a:xfrm>
            <a:off x="9434766" y="4024300"/>
            <a:ext cx="2349545" cy="28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4000"/>
              </a:lnSpc>
              <a:buNone/>
              <a:defRPr/>
            </a:pPr>
            <a:r>
              <a:rPr lang="en-US" sz="1200" i="1" dirty="0">
                <a:solidFill>
                  <a:schemeClr val="bg1">
                    <a:lumMod val="75000"/>
                  </a:schemeClr>
                </a:solidFill>
                <a:latin typeface="Segoe UI Light" panose="020B0502040204020203" pitchFamily="34" charset="0"/>
                <a:cs typeface="Segoe UI Light" panose="020B0502040204020203" pitchFamily="34" charset="0"/>
              </a:rPr>
              <a:t>12 Marc 2017  12:45 PM</a:t>
            </a:r>
            <a:endParaRPr lang="id-ID" sz="1200" i="1" dirty="0">
              <a:solidFill>
                <a:schemeClr val="bg1">
                  <a:lumMod val="75000"/>
                </a:schemeClr>
              </a:solidFill>
              <a:latin typeface="Segoe UI Light" panose="020B0502040204020203" pitchFamily="34" charset="0"/>
              <a:cs typeface="Segoe UI Light" panose="020B0502040204020203" pitchFamily="34" charset="0"/>
            </a:endParaRPr>
          </a:p>
        </p:txBody>
      </p:sp>
      <p:sp>
        <p:nvSpPr>
          <p:cNvPr id="41" name="Text Placeholder 4"/>
          <p:cNvSpPr txBox="1">
            <a:spLocks/>
          </p:cNvSpPr>
          <p:nvPr/>
        </p:nvSpPr>
        <p:spPr>
          <a:xfrm>
            <a:off x="8535689" y="3045010"/>
            <a:ext cx="3083962" cy="995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bg1">
                    <a:lumMod val="75000"/>
                  </a:schemeClr>
                </a:solidFill>
                <a:latin typeface="Segoe UI Light" panose="020B0502040204020203" pitchFamily="34" charset="0"/>
                <a:cs typeface="Segoe UI Light" panose="020B0502040204020203" pitchFamily="34" charset="0"/>
              </a:rPr>
              <a:t>Ut wisi enim ad minim veniam, quis nostrud exerci tation ullamcorper nibh euismod tincidunt</a:t>
            </a:r>
            <a:endParaRPr lang="en-US" sz="1200" dirty="0">
              <a:solidFill>
                <a:schemeClr val="bg1">
                  <a:lumMod val="75000"/>
                </a:schemeClr>
              </a:solidFill>
              <a:latin typeface="Segoe UI Light" panose="020B0502040204020203" pitchFamily="34" charset="0"/>
              <a:cs typeface="Segoe UI Light" panose="020B0502040204020203" pitchFamily="34" charset="0"/>
            </a:endParaRPr>
          </a:p>
        </p:txBody>
      </p:sp>
      <p:sp>
        <p:nvSpPr>
          <p:cNvPr id="42" name="TextBox 41"/>
          <p:cNvSpPr txBox="1"/>
          <p:nvPr/>
        </p:nvSpPr>
        <p:spPr>
          <a:xfrm>
            <a:off x="8535690" y="2547452"/>
            <a:ext cx="1320508" cy="523220"/>
          </a:xfrm>
          <a:prstGeom prst="rect">
            <a:avLst/>
          </a:prstGeom>
          <a:noFill/>
        </p:spPr>
        <p:txBody>
          <a:bodyPr wrap="square" lIns="91440" tIns="45720" rIns="91440" bIns="45720" rtlCol="0">
            <a:spAutoFit/>
          </a:bodyPr>
          <a:lstStyle/>
          <a:p>
            <a:r>
              <a:rPr lang="en-US" sz="2800" b="1" dirty="0">
                <a:solidFill>
                  <a:schemeClr val="bg1"/>
                </a:solidFill>
                <a:latin typeface="Segoe UI" panose="020B0502040204020203" pitchFamily="34" charset="0"/>
                <a:ea typeface="Liberation Sans" panose="020B0604020202020204" pitchFamily="34" charset="0"/>
                <a:cs typeface="Segoe UI" panose="020B0502040204020203" pitchFamily="34" charset="0"/>
              </a:rPr>
              <a:t>02</a:t>
            </a:r>
          </a:p>
        </p:txBody>
      </p:sp>
      <p:pic>
        <p:nvPicPr>
          <p:cNvPr id="4" name="Picture Placeholder 3" descr="Regional VFX-03.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4052277" y="0"/>
            <a:ext cx="4435288" cy="6858000"/>
          </a:xfrm>
        </p:spPr>
      </p:pic>
      <p:pic>
        <p:nvPicPr>
          <p:cNvPr id="6" name="Picture 5" descr="Regional VFX-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0590" y="0"/>
            <a:ext cx="3721410" cy="6858000"/>
          </a:xfrm>
          <a:prstGeom prst="rect">
            <a:avLst/>
          </a:prstGeom>
        </p:spPr>
      </p:pic>
      <p:sp>
        <p:nvSpPr>
          <p:cNvPr id="22" name="Rectangle 21"/>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546728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2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750" fill="hold"/>
                                        <p:tgtEl>
                                          <p:spTgt spid="36"/>
                                        </p:tgtEl>
                                        <p:attrNameLst>
                                          <p:attrName>ppt_x</p:attrName>
                                        </p:attrNameLst>
                                      </p:cBhvr>
                                      <p:tavLst>
                                        <p:tav tm="0">
                                          <p:val>
                                            <p:strVal val="1+#ppt_w/2"/>
                                          </p:val>
                                        </p:tav>
                                        <p:tav tm="100000">
                                          <p:val>
                                            <p:strVal val="#ppt_x"/>
                                          </p:val>
                                        </p:tav>
                                      </p:tavLst>
                                    </p:anim>
                                    <p:anim calcmode="lin" valueType="num">
                                      <p:cBhvr additive="base">
                                        <p:cTn id="32" dur="75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75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750" fill="hold"/>
                                        <p:tgtEl>
                                          <p:spTgt spid="35"/>
                                        </p:tgtEl>
                                        <p:attrNameLst>
                                          <p:attrName>ppt_x</p:attrName>
                                        </p:attrNameLst>
                                      </p:cBhvr>
                                      <p:tavLst>
                                        <p:tav tm="0">
                                          <p:val>
                                            <p:strVal val="1+#ppt_w/2"/>
                                          </p:val>
                                        </p:tav>
                                        <p:tav tm="100000">
                                          <p:val>
                                            <p:strVal val="#ppt_x"/>
                                          </p:val>
                                        </p:tav>
                                      </p:tavLst>
                                    </p:anim>
                                    <p:anim calcmode="lin" valueType="num">
                                      <p:cBhvr additive="base">
                                        <p:cTn id="36" dur="75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30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1+#ppt_w/2"/>
                                          </p:val>
                                        </p:tav>
                                        <p:tav tm="100000">
                                          <p:val>
                                            <p:strVal val="#ppt_x"/>
                                          </p:val>
                                        </p:tav>
                                      </p:tavLst>
                                    </p:anim>
                                    <p:anim calcmode="lin" valueType="num">
                                      <p:cBhvr additive="base">
                                        <p:cTn id="40" dur="75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350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750" fill="hold"/>
                                        <p:tgtEl>
                                          <p:spTgt spid="7"/>
                                        </p:tgtEl>
                                        <p:attrNameLst>
                                          <p:attrName>ppt_x</p:attrName>
                                        </p:attrNameLst>
                                      </p:cBhvr>
                                      <p:tavLst>
                                        <p:tav tm="0">
                                          <p:val>
                                            <p:strVal val="1+#ppt_w/2"/>
                                          </p:val>
                                        </p:tav>
                                        <p:tav tm="100000">
                                          <p:val>
                                            <p:strVal val="#ppt_x"/>
                                          </p:val>
                                        </p:tav>
                                      </p:tavLst>
                                    </p:anim>
                                    <p:anim calcmode="lin" valueType="num">
                                      <p:cBhvr additive="base">
                                        <p:cTn id="44" dur="75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375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750" fill="hold"/>
                                        <p:tgtEl>
                                          <p:spTgt spid="42"/>
                                        </p:tgtEl>
                                        <p:attrNameLst>
                                          <p:attrName>ppt_x</p:attrName>
                                        </p:attrNameLst>
                                      </p:cBhvr>
                                      <p:tavLst>
                                        <p:tav tm="0">
                                          <p:val>
                                            <p:strVal val="1+#ppt_w/2"/>
                                          </p:val>
                                        </p:tav>
                                        <p:tav tm="100000">
                                          <p:val>
                                            <p:strVal val="#ppt_x"/>
                                          </p:val>
                                        </p:tav>
                                      </p:tavLst>
                                    </p:anim>
                                    <p:anim calcmode="lin" valueType="num">
                                      <p:cBhvr additive="base">
                                        <p:cTn id="48" dur="75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400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750" fill="hold"/>
                                        <p:tgtEl>
                                          <p:spTgt spid="41"/>
                                        </p:tgtEl>
                                        <p:attrNameLst>
                                          <p:attrName>ppt_x</p:attrName>
                                        </p:attrNameLst>
                                      </p:cBhvr>
                                      <p:tavLst>
                                        <p:tav tm="0">
                                          <p:val>
                                            <p:strVal val="1+#ppt_w/2"/>
                                          </p:val>
                                        </p:tav>
                                        <p:tav tm="100000">
                                          <p:val>
                                            <p:strVal val="#ppt_x"/>
                                          </p:val>
                                        </p:tav>
                                      </p:tavLst>
                                    </p:anim>
                                    <p:anim calcmode="lin" valueType="num">
                                      <p:cBhvr additive="base">
                                        <p:cTn id="52" dur="75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425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750" fill="hold"/>
                                        <p:tgtEl>
                                          <p:spTgt spid="39"/>
                                        </p:tgtEl>
                                        <p:attrNameLst>
                                          <p:attrName>ppt_x</p:attrName>
                                        </p:attrNameLst>
                                      </p:cBhvr>
                                      <p:tavLst>
                                        <p:tav tm="0">
                                          <p:val>
                                            <p:strVal val="1+#ppt_w/2"/>
                                          </p:val>
                                        </p:tav>
                                        <p:tav tm="100000">
                                          <p:val>
                                            <p:strVal val="#ppt_x"/>
                                          </p:val>
                                        </p:tav>
                                      </p:tavLst>
                                    </p:anim>
                                    <p:anim calcmode="lin" valueType="num">
                                      <p:cBhvr additive="base">
                                        <p:cTn id="56" dur="75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475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750" fill="hold"/>
                                        <p:tgtEl>
                                          <p:spTgt spid="8"/>
                                        </p:tgtEl>
                                        <p:attrNameLst>
                                          <p:attrName>ppt_x</p:attrName>
                                        </p:attrNameLst>
                                      </p:cBhvr>
                                      <p:tavLst>
                                        <p:tav tm="0">
                                          <p:val>
                                            <p:strVal val="1+#ppt_w/2"/>
                                          </p:val>
                                        </p:tav>
                                        <p:tav tm="100000">
                                          <p:val>
                                            <p:strVal val="#ppt_x"/>
                                          </p:val>
                                        </p:tav>
                                      </p:tavLst>
                                    </p:anim>
                                    <p:anim calcmode="lin" valueType="num">
                                      <p:cBhvr additive="base">
                                        <p:cTn id="60" dur="75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500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750" fill="hold"/>
                                        <p:tgtEl>
                                          <p:spTgt spid="47"/>
                                        </p:tgtEl>
                                        <p:attrNameLst>
                                          <p:attrName>ppt_x</p:attrName>
                                        </p:attrNameLst>
                                      </p:cBhvr>
                                      <p:tavLst>
                                        <p:tav tm="0">
                                          <p:val>
                                            <p:strVal val="1+#ppt_w/2"/>
                                          </p:val>
                                        </p:tav>
                                        <p:tav tm="100000">
                                          <p:val>
                                            <p:strVal val="#ppt_x"/>
                                          </p:val>
                                        </p:tav>
                                      </p:tavLst>
                                    </p:anim>
                                    <p:anim calcmode="lin" valueType="num">
                                      <p:cBhvr additive="base">
                                        <p:cTn id="64" dur="750" fill="hold"/>
                                        <p:tgtEl>
                                          <p:spTgt spid="47"/>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525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750" fill="hold"/>
                                        <p:tgtEl>
                                          <p:spTgt spid="46"/>
                                        </p:tgtEl>
                                        <p:attrNameLst>
                                          <p:attrName>ppt_x</p:attrName>
                                        </p:attrNameLst>
                                      </p:cBhvr>
                                      <p:tavLst>
                                        <p:tav tm="0">
                                          <p:val>
                                            <p:strVal val="1+#ppt_w/2"/>
                                          </p:val>
                                        </p:tav>
                                        <p:tav tm="100000">
                                          <p:val>
                                            <p:strVal val="#ppt_x"/>
                                          </p:val>
                                        </p:tav>
                                      </p:tavLst>
                                    </p:anim>
                                    <p:anim calcmode="lin" valueType="num">
                                      <p:cBhvr additive="base">
                                        <p:cTn id="68" dur="750" fill="hold"/>
                                        <p:tgtEl>
                                          <p:spTgt spid="4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550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750" fill="hold"/>
                                        <p:tgtEl>
                                          <p:spTgt spid="44"/>
                                        </p:tgtEl>
                                        <p:attrNameLst>
                                          <p:attrName>ppt_x</p:attrName>
                                        </p:attrNameLst>
                                      </p:cBhvr>
                                      <p:tavLst>
                                        <p:tav tm="0">
                                          <p:val>
                                            <p:strVal val="1+#ppt_w/2"/>
                                          </p:val>
                                        </p:tav>
                                        <p:tav tm="100000">
                                          <p:val>
                                            <p:strVal val="#ppt_x"/>
                                          </p:val>
                                        </p:tav>
                                      </p:tavLst>
                                    </p:anim>
                                    <p:anim calcmode="lin" valueType="num">
                                      <p:cBhvr additive="base">
                                        <p:cTn id="72" dur="7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4" grpId="0"/>
      <p:bldP spid="15" grpId="0" animBg="1"/>
      <p:bldP spid="16" grpId="0"/>
      <p:bldP spid="17" grpId="0"/>
      <p:bldP spid="33" grpId="0"/>
      <p:bldP spid="35" grpId="0"/>
      <p:bldP spid="36" grpId="0"/>
      <p:bldP spid="44" grpId="0"/>
      <p:bldP spid="46" grpId="0"/>
      <p:bldP spid="47" grpId="0"/>
      <p:bldP spid="7" grpId="0" animBg="1"/>
      <p:bldP spid="39" grpId="0"/>
      <p:bldP spid="41" grpId="0"/>
      <p:bldP spid="4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835463" y="0"/>
            <a:ext cx="4356536" cy="3168102"/>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 Placeholder 4"/>
          <p:cNvSpPr txBox="1">
            <a:spLocks/>
          </p:cNvSpPr>
          <p:nvPr/>
        </p:nvSpPr>
        <p:spPr>
          <a:xfrm>
            <a:off x="7939714" y="3376036"/>
            <a:ext cx="4145351" cy="3329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400" b="1" dirty="0">
                <a:solidFill>
                  <a:srgbClr val="000000"/>
                </a:solidFill>
                <a:effectLst/>
                <a:latin typeface="Calibri" pitchFamily="34" charset="0"/>
                <a:cs typeface="Calibri" pitchFamily="34" charset="0"/>
              </a:rPr>
              <a:t>Vighnaharta Ganesh &amp; Porus are 2 shows which demonstrate the evolution of VFX in Indian TV</a:t>
            </a:r>
          </a:p>
          <a:p>
            <a:pPr marL="0" indent="0">
              <a:lnSpc>
                <a:spcPct val="100000"/>
              </a:lnSpc>
              <a:buNone/>
              <a:defRPr/>
            </a:pPr>
            <a:r>
              <a:rPr lang="en-US" sz="2400" b="1" dirty="0">
                <a:solidFill>
                  <a:srgbClr val="000000"/>
                </a:solidFill>
                <a:effectLst/>
                <a:latin typeface="Calibri" pitchFamily="34" charset="0"/>
                <a:cs typeface="Calibri" pitchFamily="34" charset="0"/>
              </a:rPr>
              <a:t>Star, Sony &amp; Zee are provisioning higher budgets for VFX to maintain authenticity of storytelling for their shows</a:t>
            </a:r>
          </a:p>
        </p:txBody>
      </p:sp>
      <p:sp>
        <p:nvSpPr>
          <p:cNvPr id="12" name="Text Placeholder 4"/>
          <p:cNvSpPr txBox="1">
            <a:spLocks/>
          </p:cNvSpPr>
          <p:nvPr/>
        </p:nvSpPr>
        <p:spPr>
          <a:xfrm>
            <a:off x="8046649" y="1466643"/>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VFX </a:t>
            </a:r>
          </a:p>
          <a:p>
            <a:pPr marL="0" indent="0">
              <a:lnSpc>
                <a:spcPct val="114000"/>
              </a:lnSpc>
              <a:buNone/>
              <a:defRPr/>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in Television</a:t>
            </a:r>
            <a:endParaRPr lang="id-ID"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endParaRPr>
          </a:p>
        </p:txBody>
      </p:sp>
      <p:sp>
        <p:nvSpPr>
          <p:cNvPr id="13" name="Rectangle 12"/>
          <p:cNvSpPr/>
          <p:nvPr/>
        </p:nvSpPr>
        <p:spPr>
          <a:xfrm>
            <a:off x="8160950" y="2394004"/>
            <a:ext cx="235745" cy="5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 Placeholder 4"/>
          <p:cNvSpPr txBox="1">
            <a:spLocks/>
          </p:cNvSpPr>
          <p:nvPr/>
        </p:nvSpPr>
        <p:spPr>
          <a:xfrm>
            <a:off x="8059349" y="1223376"/>
            <a:ext cx="3203120" cy="30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rgbClr val="000000"/>
                </a:solidFill>
                <a:latin typeface="Segoe UI" panose="020B0502040204020203" pitchFamily="34" charset="0"/>
                <a:cs typeface="Segoe UI" panose="020B0502040204020203" pitchFamily="34" charset="0"/>
              </a:rPr>
              <a:t>MEDIA &amp; ENTERTAINMENT</a:t>
            </a:r>
            <a:endParaRPr lang="id-ID" sz="1400" b="1" dirty="0">
              <a:solidFill>
                <a:srgbClr val="000000"/>
              </a:solidFill>
              <a:latin typeface="Segoe UI" panose="020B0502040204020203" pitchFamily="34" charset="0"/>
              <a:cs typeface="Segoe UI" panose="020B0502040204020203" pitchFamily="34" charset="0"/>
            </a:endParaRPr>
          </a:p>
        </p:txBody>
      </p:sp>
      <p:sp>
        <p:nvSpPr>
          <p:cNvPr id="28" name="Text Placeholder 4"/>
          <p:cNvSpPr txBox="1">
            <a:spLocks/>
          </p:cNvSpPr>
          <p:nvPr/>
        </p:nvSpPr>
        <p:spPr>
          <a:xfrm>
            <a:off x="140725" y="2661454"/>
            <a:ext cx="2916584"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solidFill>
                <a:latin typeface="Segoe UI Light" panose="020B0502040204020203" pitchFamily="34" charset="0"/>
                <a:cs typeface="Segoe UI Light" panose="020B0502040204020203" pitchFamily="34" charset="0"/>
              </a:rPr>
              <a:t>RED CHILLIES ENTERTAINMENT</a:t>
            </a:r>
            <a:endParaRPr lang="id-ID" sz="1200" dirty="0">
              <a:solidFill>
                <a:schemeClr val="bg1"/>
              </a:solidFill>
              <a:latin typeface="Segoe UI Light" panose="020B0502040204020203" pitchFamily="34" charset="0"/>
              <a:cs typeface="Segoe UI Light" panose="020B0502040204020203" pitchFamily="34" charset="0"/>
            </a:endParaRPr>
          </a:p>
        </p:txBody>
      </p:sp>
      <p:sp>
        <p:nvSpPr>
          <p:cNvPr id="29" name="Text Placeholder 4"/>
          <p:cNvSpPr txBox="1">
            <a:spLocks/>
          </p:cNvSpPr>
          <p:nvPr/>
        </p:nvSpPr>
        <p:spPr>
          <a:xfrm>
            <a:off x="140725" y="2384148"/>
            <a:ext cx="1743903" cy="50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solidFill>
                <a:latin typeface="Segoe UI" panose="020B0502040204020203" pitchFamily="34" charset="0"/>
                <a:cs typeface="Segoe UI" panose="020B0502040204020203" pitchFamily="34" charset="0"/>
              </a:rPr>
              <a:t>ZERO</a:t>
            </a:r>
            <a:endParaRPr lang="id-ID" sz="1600" dirty="0">
              <a:solidFill>
                <a:schemeClr val="bg1"/>
              </a:solidFill>
              <a:latin typeface="Segoe UI" panose="020B0502040204020203" pitchFamily="34" charset="0"/>
              <a:cs typeface="Segoe UI" panose="020B0502040204020203" pitchFamily="34" charset="0"/>
            </a:endParaRPr>
          </a:p>
        </p:txBody>
      </p:sp>
      <p:pic>
        <p:nvPicPr>
          <p:cNvPr id="5" name="Picture Placeholder 4" descr="Vfx-Tv-Mahakaali.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91441" y="130630"/>
            <a:ext cx="3243263" cy="3409404"/>
          </a:xfrm>
        </p:spPr>
      </p:pic>
      <p:pic>
        <p:nvPicPr>
          <p:cNvPr id="4" name="Picture Placeholder 3" descr="VFX-Tv-Porus.jpg"/>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b="3984"/>
          <a:stretch>
            <a:fillRect/>
          </a:stretch>
        </p:blipFill>
        <p:spPr>
          <a:xfrm>
            <a:off x="3303002" y="156754"/>
            <a:ext cx="4391019" cy="6505302"/>
          </a:xfrm>
        </p:spPr>
      </p:pic>
      <p:pic>
        <p:nvPicPr>
          <p:cNvPr id="20" name="Picture 19" descr="Vighnaharta-Ganesh.jpg"/>
          <p:cNvPicPr>
            <a:picLocks noChangeAspect="1"/>
          </p:cNvPicPr>
          <p:nvPr/>
        </p:nvPicPr>
        <p:blipFill>
          <a:blip r:embed="rId4" cstate="print"/>
          <a:srcRect l="10144" r="23548" b="13384"/>
          <a:stretch>
            <a:fillRect/>
          </a:stretch>
        </p:blipFill>
        <p:spPr>
          <a:xfrm>
            <a:off x="97183" y="3657600"/>
            <a:ext cx="3205819" cy="3004458"/>
          </a:xfrm>
          <a:prstGeom prst="rect">
            <a:avLst/>
          </a:prstGeom>
        </p:spPr>
      </p:pic>
      <p:sp>
        <p:nvSpPr>
          <p:cNvPr id="16" name="Rectangle 1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2347316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1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30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3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13" grpId="0" animBg="1"/>
      <p:bldP spid="14" grpId="0"/>
      <p:bldP spid="28" grpId="0"/>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Placeholder 4"/>
          <p:cNvSpPr txBox="1">
            <a:spLocks/>
          </p:cNvSpPr>
          <p:nvPr/>
        </p:nvSpPr>
        <p:spPr>
          <a:xfrm>
            <a:off x="6888742" y="1808426"/>
            <a:ext cx="4905090" cy="4989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id-ID" sz="2000" dirty="0">
                <a:latin typeface="Segoe UI Light" panose="020B0502040204020203" pitchFamily="34" charset="0"/>
                <a:cs typeface="Segoe UI Light" panose="020B0502040204020203" pitchFamily="34" charset="0"/>
              </a:rPr>
              <a:t>Video Consumption will continue to rise on the back of on-demand content on Digital platforms like OTT</a:t>
            </a:r>
          </a:p>
          <a:p>
            <a:pPr marL="0" indent="0" algn="just">
              <a:lnSpc>
                <a:spcPct val="114000"/>
              </a:lnSpc>
              <a:buNone/>
              <a:defRPr/>
            </a:pPr>
            <a:endParaRPr lang="id-ID" sz="2000" dirty="0">
              <a:latin typeface="Segoe UI Light" panose="020B0502040204020203" pitchFamily="34" charset="0"/>
              <a:cs typeface="Segoe UI Light" panose="020B0502040204020203" pitchFamily="34" charset="0"/>
            </a:endParaRPr>
          </a:p>
          <a:p>
            <a:pPr marL="0" indent="0" algn="just">
              <a:lnSpc>
                <a:spcPct val="114000"/>
              </a:lnSpc>
              <a:buNone/>
              <a:defRPr/>
            </a:pPr>
            <a:r>
              <a:rPr lang="id-ID" sz="2000" dirty="0">
                <a:latin typeface="Segoe UI Light" panose="020B0502040204020203" pitchFamily="34" charset="0"/>
                <a:cs typeface="Segoe UI Light" panose="020B0502040204020203" pitchFamily="34" charset="0"/>
              </a:rPr>
              <a:t>Technology-led experiences are expected to drive interactions and transactions on digital platforms</a:t>
            </a:r>
          </a:p>
          <a:p>
            <a:pPr marL="0" indent="0" algn="just">
              <a:lnSpc>
                <a:spcPct val="114000"/>
              </a:lnSpc>
              <a:buNone/>
              <a:defRPr/>
            </a:pPr>
            <a:endParaRPr lang="id-ID" sz="2000" dirty="0">
              <a:latin typeface="Segoe UI Light" panose="020B0502040204020203" pitchFamily="34" charset="0"/>
              <a:cs typeface="Segoe UI Light" panose="020B0502040204020203" pitchFamily="34" charset="0"/>
            </a:endParaRPr>
          </a:p>
          <a:p>
            <a:pPr marL="0" indent="0" algn="just">
              <a:lnSpc>
                <a:spcPct val="114000"/>
              </a:lnSpc>
              <a:buNone/>
              <a:defRPr/>
            </a:pPr>
            <a:r>
              <a:rPr lang="id-ID" sz="2000" dirty="0">
                <a:latin typeface="Segoe UI Light" panose="020B0502040204020203" pitchFamily="34" charset="0"/>
                <a:cs typeface="Segoe UI Light" panose="020B0502040204020203" pitchFamily="34" charset="0"/>
              </a:rPr>
              <a:t>Increase in Use of Voice Assistants – Alexa, Google Assistant by Consumers &amp; more Companies will use AI for providing better customer service </a:t>
            </a:r>
          </a:p>
        </p:txBody>
      </p:sp>
      <p:sp>
        <p:nvSpPr>
          <p:cNvPr id="12" name="TextBox 11"/>
          <p:cNvSpPr txBox="1"/>
          <p:nvPr/>
        </p:nvSpPr>
        <p:spPr>
          <a:xfrm>
            <a:off x="6888742" y="1291476"/>
            <a:ext cx="4985732" cy="400110"/>
          </a:xfrm>
          <a:prstGeom prst="rect">
            <a:avLst/>
          </a:prstGeom>
          <a:noFill/>
        </p:spPr>
        <p:txBody>
          <a:bodyPr wrap="square" lIns="91440" tIns="45720" rIns="91440" bIns="45720" rtlCol="0">
            <a:spAutoFit/>
          </a:bodyPr>
          <a:lstStyle/>
          <a:p>
            <a:r>
              <a:rPr lang="en-US" sz="2000" b="1" dirty="0">
                <a:latin typeface="Segoe UI" panose="020B0502040204020203" pitchFamily="34" charset="0"/>
                <a:ea typeface="Liberation Sans" panose="020B0604020202020204" pitchFamily="34" charset="0"/>
                <a:cs typeface="Segoe UI" panose="020B0502040204020203" pitchFamily="34" charset="0"/>
              </a:rPr>
              <a:t>VIDEO CONTENT CONSUMPTION</a:t>
            </a:r>
          </a:p>
        </p:txBody>
      </p:sp>
      <p:sp>
        <p:nvSpPr>
          <p:cNvPr id="16" name="Text Placeholder 4"/>
          <p:cNvSpPr txBox="1">
            <a:spLocks/>
          </p:cNvSpPr>
          <p:nvPr/>
        </p:nvSpPr>
        <p:spPr>
          <a:xfrm>
            <a:off x="914017" y="714506"/>
            <a:ext cx="2821754" cy="1519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4000" dirty="0">
                <a:solidFill>
                  <a:schemeClr val="bg1">
                    <a:lumMod val="65000"/>
                  </a:schemeClr>
                </a:solidFill>
                <a:latin typeface="Bebas Neue" panose="020B0606020202050201" pitchFamily="34" charset="0"/>
                <a:cs typeface="Calibri"/>
              </a:rPr>
              <a:t>DIGITAL MEDIA</a:t>
            </a:r>
            <a:endParaRPr lang="id-ID" sz="4000" dirty="0">
              <a:solidFill>
                <a:schemeClr val="bg1">
                  <a:lumMod val="65000"/>
                </a:schemeClr>
              </a:solidFill>
              <a:latin typeface="Bebas Neue" panose="020B0606020202050201" pitchFamily="34" charset="0"/>
              <a:cs typeface="Calibri"/>
            </a:endParaRPr>
          </a:p>
        </p:txBody>
      </p:sp>
      <p:sp>
        <p:nvSpPr>
          <p:cNvPr id="17" name="Rectangle 16"/>
          <p:cNvSpPr/>
          <p:nvPr/>
        </p:nvSpPr>
        <p:spPr>
          <a:xfrm>
            <a:off x="1028318" y="1387215"/>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 Placeholder 4"/>
          <p:cNvSpPr txBox="1">
            <a:spLocks/>
          </p:cNvSpPr>
          <p:nvPr/>
        </p:nvSpPr>
        <p:spPr>
          <a:xfrm>
            <a:off x="926716" y="490289"/>
            <a:ext cx="2829215" cy="315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latin typeface="Segoe UI" panose="020B0502040204020203" pitchFamily="34" charset="0"/>
                <a:cs typeface="Segoe UI" panose="020B0502040204020203" pitchFamily="34" charset="0"/>
              </a:rPr>
              <a:t>MEDIA &amp; ENTERTAINMENT</a:t>
            </a:r>
            <a:endParaRPr lang="id-ID" sz="1400" b="1" dirty="0">
              <a:latin typeface="Segoe UI" panose="020B0502040204020203" pitchFamily="34" charset="0"/>
              <a:cs typeface="Segoe UI" panose="020B0502040204020203" pitchFamily="34" charset="0"/>
            </a:endParaRPr>
          </a:p>
        </p:txBody>
      </p:sp>
      <p:pic>
        <p:nvPicPr>
          <p:cNvPr id="9" name="Picture 8" descr="phone-update.png"/>
          <p:cNvPicPr>
            <a:picLocks noChangeAspect="1"/>
          </p:cNvPicPr>
          <p:nvPr/>
        </p:nvPicPr>
        <p:blipFill>
          <a:blip r:embed="rId2" cstate="print"/>
          <a:stretch>
            <a:fillRect/>
          </a:stretch>
        </p:blipFill>
        <p:spPr>
          <a:xfrm>
            <a:off x="145870" y="2233752"/>
            <a:ext cx="7130144" cy="4278086"/>
          </a:xfrm>
          <a:prstGeom prst="rect">
            <a:avLst/>
          </a:prstGeom>
        </p:spPr>
      </p:pic>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16321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7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4172" y="39913"/>
            <a:ext cx="982400" cy="1298326"/>
          </a:xfrm>
          <a:prstGeom prst="rect">
            <a:avLst/>
          </a:prstGeom>
        </p:spPr>
      </p:pic>
      <p:sp>
        <p:nvSpPr>
          <p:cNvPr id="3" name="Rectangle 2"/>
          <p:cNvSpPr/>
          <p:nvPr/>
        </p:nvSpPr>
        <p:spPr>
          <a:xfrm>
            <a:off x="1547224" y="1351303"/>
            <a:ext cx="9144000" cy="6580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Backed by Zee and Essel Group, Zee Learn aims to empower India’s children and youth</a:t>
            </a:r>
          </a:p>
        </p:txBody>
      </p:sp>
      <p:sp>
        <p:nvSpPr>
          <p:cNvPr id="5" name="TextBox 4"/>
          <p:cNvSpPr txBox="1"/>
          <p:nvPr/>
        </p:nvSpPr>
        <p:spPr>
          <a:xfrm>
            <a:off x="3821194" y="2221253"/>
            <a:ext cx="1917978" cy="954107"/>
          </a:xfrm>
          <a:prstGeom prst="rect">
            <a:avLst/>
          </a:prstGeom>
          <a:noFill/>
        </p:spPr>
        <p:txBody>
          <a:bodyPr wrap="square" rtlCol="0">
            <a:spAutoFit/>
          </a:bodyPr>
          <a:lstStyle/>
          <a:p>
            <a:r>
              <a:rPr lang="en-US" sz="1400" dirty="0">
                <a:solidFill>
                  <a:prstClr val="black"/>
                </a:solidFill>
              </a:rPr>
              <a:t>Asia’s largest preschool</a:t>
            </a:r>
          </a:p>
          <a:p>
            <a:r>
              <a:rPr lang="en-US" sz="1400" dirty="0">
                <a:solidFill>
                  <a:prstClr val="black"/>
                </a:solidFill>
              </a:rPr>
              <a:t> 2000+ centers</a:t>
            </a:r>
          </a:p>
          <a:p>
            <a:r>
              <a:rPr lang="en-US" sz="1400" dirty="0">
                <a:solidFill>
                  <a:prstClr val="black"/>
                </a:solidFill>
              </a:rPr>
              <a:t> 700+ cities </a:t>
            </a:r>
          </a:p>
          <a:p>
            <a:r>
              <a:rPr lang="en-US" sz="1400" dirty="0">
                <a:solidFill>
                  <a:prstClr val="black"/>
                </a:solidFill>
              </a:rPr>
              <a:t> 7+ lakh children</a:t>
            </a:r>
          </a:p>
        </p:txBody>
      </p:sp>
      <p:cxnSp>
        <p:nvCxnSpPr>
          <p:cNvPr id="6" name="Straight Connector 5"/>
          <p:cNvCxnSpPr>
            <a:cxnSpLocks/>
          </p:cNvCxnSpPr>
          <p:nvPr/>
        </p:nvCxnSpPr>
        <p:spPr>
          <a:xfrm>
            <a:off x="6206307" y="2142964"/>
            <a:ext cx="0" cy="1239027"/>
          </a:xfrm>
          <a:prstGeom prst="line">
            <a:avLst/>
          </a:prstGeom>
          <a:ln cap="sq">
            <a:solidFill>
              <a:schemeClr val="accent1">
                <a:shade val="95000"/>
                <a:satMod val="105000"/>
              </a:schemeClr>
            </a:solidFill>
            <a:prstDash val="dash"/>
            <a:beve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270033" y="3381991"/>
            <a:ext cx="7772400" cy="0"/>
          </a:xfrm>
          <a:prstGeom prst="line">
            <a:avLst/>
          </a:prstGeom>
          <a:ln cap="sq">
            <a:solidFill>
              <a:schemeClr val="accent1">
                <a:shade val="95000"/>
                <a:satMod val="105000"/>
              </a:schemeClr>
            </a:solidFill>
            <a:prstDash val="dash"/>
            <a:beve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745" y="2198102"/>
            <a:ext cx="1570312" cy="894581"/>
          </a:xfrm>
          <a:prstGeom prst="rect">
            <a:avLst/>
          </a:prstGeom>
        </p:spPr>
      </p:pic>
      <p:cxnSp>
        <p:nvCxnSpPr>
          <p:cNvPr id="9" name="Straight Connector 8"/>
          <p:cNvCxnSpPr/>
          <p:nvPr/>
        </p:nvCxnSpPr>
        <p:spPr>
          <a:xfrm flipH="1">
            <a:off x="2272211" y="5052703"/>
            <a:ext cx="7772400" cy="0"/>
          </a:xfrm>
          <a:prstGeom prst="line">
            <a:avLst/>
          </a:prstGeom>
          <a:ln cap="sq">
            <a:solidFill>
              <a:schemeClr val="accent1">
                <a:shade val="95000"/>
                <a:satMod val="105000"/>
              </a:schemeClr>
            </a:solidFill>
            <a:prstDash val="dash"/>
            <a:beve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4865" y="3629944"/>
            <a:ext cx="1688592" cy="1016687"/>
          </a:xfrm>
          <a:prstGeom prst="rect">
            <a:avLst/>
          </a:prstGeom>
        </p:spPr>
      </p:pic>
      <p:pic>
        <p:nvPicPr>
          <p:cNvPr id="12" name="Picture 2" descr="Image result for zica institut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9990" y="5382813"/>
            <a:ext cx="1066800" cy="10668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179832" y="2164702"/>
            <a:ext cx="1905000" cy="954107"/>
          </a:xfrm>
          <a:prstGeom prst="rect">
            <a:avLst/>
          </a:prstGeom>
          <a:noFill/>
        </p:spPr>
        <p:txBody>
          <a:bodyPr wrap="square" rtlCol="0">
            <a:spAutoFit/>
          </a:bodyPr>
          <a:lstStyle/>
          <a:p>
            <a:r>
              <a:rPr lang="en-US" sz="1400" dirty="0">
                <a:solidFill>
                  <a:prstClr val="black"/>
                </a:solidFill>
              </a:rPr>
              <a:t>India’s fastest growing network</a:t>
            </a:r>
          </a:p>
          <a:p>
            <a:r>
              <a:rPr lang="en-US" sz="1400" dirty="0">
                <a:solidFill>
                  <a:prstClr val="black"/>
                </a:solidFill>
              </a:rPr>
              <a:t>- over 150 schools </a:t>
            </a:r>
          </a:p>
          <a:p>
            <a:r>
              <a:rPr lang="en-US" sz="1400" dirty="0">
                <a:solidFill>
                  <a:prstClr val="black"/>
                </a:solidFill>
              </a:rPr>
              <a:t>- across 110+ cities </a:t>
            </a:r>
          </a:p>
        </p:txBody>
      </p:sp>
      <p:sp>
        <p:nvSpPr>
          <p:cNvPr id="14" name="TextBox 13"/>
          <p:cNvSpPr txBox="1"/>
          <p:nvPr/>
        </p:nvSpPr>
        <p:spPr>
          <a:xfrm>
            <a:off x="6274832" y="3731810"/>
            <a:ext cx="1905000" cy="738664"/>
          </a:xfrm>
          <a:prstGeom prst="rect">
            <a:avLst/>
          </a:prstGeom>
          <a:noFill/>
        </p:spPr>
        <p:txBody>
          <a:bodyPr wrap="square" rtlCol="0">
            <a:spAutoFit/>
          </a:bodyPr>
          <a:lstStyle/>
          <a:p>
            <a:r>
              <a:rPr lang="en-US" sz="1400" dirty="0">
                <a:solidFill>
                  <a:prstClr val="black"/>
                </a:solidFill>
              </a:rPr>
              <a:t>An IB school of global standards at BKC Mumbai</a:t>
            </a:r>
          </a:p>
        </p:txBody>
      </p:sp>
      <p:sp>
        <p:nvSpPr>
          <p:cNvPr id="15" name="TextBox 14"/>
          <p:cNvSpPr txBox="1"/>
          <p:nvPr/>
        </p:nvSpPr>
        <p:spPr>
          <a:xfrm>
            <a:off x="4001319" y="5315867"/>
            <a:ext cx="2077890" cy="1384995"/>
          </a:xfrm>
          <a:prstGeom prst="rect">
            <a:avLst/>
          </a:prstGeom>
          <a:noFill/>
        </p:spPr>
        <p:txBody>
          <a:bodyPr wrap="square" rtlCol="0">
            <a:spAutoFit/>
          </a:bodyPr>
          <a:lstStyle/>
          <a:p>
            <a:r>
              <a:rPr lang="en-US" sz="1400" dirty="0">
                <a:solidFill>
                  <a:prstClr val="black"/>
                </a:solidFill>
              </a:rPr>
              <a:t>ZICA is the India’s first full-fledged 2D, 3D Animation, VFX, Gaming, Graphic &amp; Web Training Academy with 22 centers across India</a:t>
            </a:r>
          </a:p>
        </p:txBody>
      </p:sp>
      <p:sp>
        <p:nvSpPr>
          <p:cNvPr id="16" name="TextBox 15"/>
          <p:cNvSpPr txBox="1"/>
          <p:nvPr/>
        </p:nvSpPr>
        <p:spPr>
          <a:xfrm>
            <a:off x="8444022" y="5423589"/>
            <a:ext cx="2133599" cy="954107"/>
          </a:xfrm>
          <a:prstGeom prst="rect">
            <a:avLst/>
          </a:prstGeom>
          <a:noFill/>
        </p:spPr>
        <p:txBody>
          <a:bodyPr wrap="square" rtlCol="0" anchor="t">
            <a:spAutoFit/>
          </a:bodyPr>
          <a:lstStyle/>
          <a:p>
            <a:r>
              <a:rPr lang="en-US" sz="1400" dirty="0">
                <a:solidFill>
                  <a:prstClr val="black"/>
                </a:solidFill>
              </a:rPr>
              <a:t>Courses in Film Making, Television, Music, Radio, Journalism with 2 centers in Mumbai &amp; Jaipur</a:t>
            </a:r>
          </a:p>
        </p:txBody>
      </p:sp>
      <p:sp>
        <p:nvSpPr>
          <p:cNvPr id="21" name="TextBox 20"/>
          <p:cNvSpPr txBox="1"/>
          <p:nvPr/>
        </p:nvSpPr>
        <p:spPr>
          <a:xfrm>
            <a:off x="3518263" y="4861560"/>
            <a:ext cx="5715000" cy="369332"/>
          </a:xfrm>
          <a:prstGeom prst="rect">
            <a:avLst/>
          </a:prstGeom>
          <a:solidFill>
            <a:schemeClr val="accent1"/>
          </a:solidFill>
        </p:spPr>
        <p:txBody>
          <a:bodyPr wrap="square" rtlCol="0">
            <a:spAutoFit/>
          </a:bodyPr>
          <a:lstStyle/>
          <a:p>
            <a:pPr algn="ctr"/>
            <a:r>
              <a:rPr lang="en-US" b="1" dirty="0">
                <a:solidFill>
                  <a:schemeClr val="bg1"/>
                </a:solidFill>
              </a:rPr>
              <a:t>VOCATIONAL TRAINING</a:t>
            </a:r>
            <a:endParaRPr lang="en-IN" b="1" dirty="0">
              <a:solidFill>
                <a:schemeClr val="bg1"/>
              </a:solidFill>
            </a:endParaRPr>
          </a:p>
        </p:txBody>
      </p:sp>
      <p:cxnSp>
        <p:nvCxnSpPr>
          <p:cNvPr id="22" name="Straight Connector 21"/>
          <p:cNvCxnSpPr/>
          <p:nvPr/>
        </p:nvCxnSpPr>
        <p:spPr>
          <a:xfrm>
            <a:off x="6206359" y="5052703"/>
            <a:ext cx="0" cy="1570220"/>
          </a:xfrm>
          <a:prstGeom prst="line">
            <a:avLst/>
          </a:prstGeom>
          <a:ln cap="sq">
            <a:solidFill>
              <a:schemeClr val="accent1">
                <a:shade val="95000"/>
                <a:satMod val="105000"/>
              </a:schemeClr>
            </a:solidFill>
            <a:prstDash val="dash"/>
            <a:beve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23" name="Rectangle 22">
            <a:extLst>
              <a:ext uri="{FF2B5EF4-FFF2-40B4-BE49-F238E27FC236}">
                <a16:creationId xmlns:a16="http://schemas.microsoft.com/office/drawing/2014/main" id="{0102F39E-DE4C-DCA6-D18E-1BD937BEE889}"/>
              </a:ext>
            </a:extLst>
          </p:cNvPr>
          <p:cNvSpPr/>
          <p:nvPr/>
        </p:nvSpPr>
        <p:spPr>
          <a:xfrm>
            <a:off x="4305299" y="52059"/>
            <a:ext cx="1101273" cy="121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18" descr="A blue circle with white text&#10;&#10;Description automatically generated">
            <a:extLst>
              <a:ext uri="{FF2B5EF4-FFF2-40B4-BE49-F238E27FC236}">
                <a16:creationId xmlns:a16="http://schemas.microsoft.com/office/drawing/2014/main" id="{BA2D55A5-0C61-D980-AC22-F367E228D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667" t="31503" r="31667" b="31504"/>
          <a:stretch/>
        </p:blipFill>
        <p:spPr>
          <a:xfrm>
            <a:off x="4811147" y="190321"/>
            <a:ext cx="1881450" cy="949097"/>
          </a:xfrm>
          <a:prstGeom prst="rect">
            <a:avLst/>
          </a:prstGeom>
        </p:spPr>
      </p:pic>
      <p:pic>
        <p:nvPicPr>
          <p:cNvPr id="25" name="Picture 24">
            <a:extLst>
              <a:ext uri="{FF2B5EF4-FFF2-40B4-BE49-F238E27FC236}">
                <a16:creationId xmlns:a16="http://schemas.microsoft.com/office/drawing/2014/main" id="{4D11271F-8734-DC08-0D10-F7195F7AD0A0}"/>
              </a:ext>
            </a:extLst>
          </p:cNvPr>
          <p:cNvPicPr>
            <a:picLocks noChangeAspect="1"/>
          </p:cNvPicPr>
          <p:nvPr/>
        </p:nvPicPr>
        <p:blipFill rotWithShape="1">
          <a:blip r:embed="rId7"/>
          <a:srcRect l="4030" t="22590" r="83771" b="70576"/>
          <a:stretch/>
        </p:blipFill>
        <p:spPr>
          <a:xfrm>
            <a:off x="1173316" y="2292721"/>
            <a:ext cx="2498731" cy="787023"/>
          </a:xfrm>
          <a:prstGeom prst="rect">
            <a:avLst/>
          </a:prstGeom>
        </p:spPr>
      </p:pic>
      <p:pic>
        <p:nvPicPr>
          <p:cNvPr id="29" name="Picture 28" descr="A logo for a institute of media&#10;&#10;Description automatically generated">
            <a:extLst>
              <a:ext uri="{FF2B5EF4-FFF2-40B4-BE49-F238E27FC236}">
                <a16:creationId xmlns:a16="http://schemas.microsoft.com/office/drawing/2014/main" id="{D71BB582-78D9-AD18-A17A-8906A43EEB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4076" y="5545111"/>
            <a:ext cx="1309981" cy="809105"/>
          </a:xfrm>
          <a:prstGeom prst="rect">
            <a:avLst/>
          </a:prstGeom>
        </p:spPr>
      </p:pic>
    </p:spTree>
    <p:extLst>
      <p:ext uri="{BB962C8B-B14F-4D97-AF65-F5344CB8AC3E}">
        <p14:creationId xmlns:p14="http://schemas.microsoft.com/office/powerpoint/2010/main" val="35153782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 y="0"/>
            <a:ext cx="3996691" cy="2238165"/>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8128000" y="4572000"/>
            <a:ext cx="4064000" cy="2286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 Placeholder 4"/>
          <p:cNvSpPr txBox="1">
            <a:spLocks/>
          </p:cNvSpPr>
          <p:nvPr/>
        </p:nvSpPr>
        <p:spPr>
          <a:xfrm>
            <a:off x="213817" y="1047199"/>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rPr>
              <a:t>GAMING</a:t>
            </a:r>
            <a:endParaRPr lang="id-ID"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bas Neue" panose="020B0606020202050201" pitchFamily="34" charset="0"/>
              <a:cs typeface="Calibri"/>
            </a:endParaRPr>
          </a:p>
        </p:txBody>
      </p:sp>
      <p:sp>
        <p:nvSpPr>
          <p:cNvPr id="16" name="Text Placeholder 4"/>
          <p:cNvSpPr txBox="1">
            <a:spLocks/>
          </p:cNvSpPr>
          <p:nvPr/>
        </p:nvSpPr>
        <p:spPr>
          <a:xfrm>
            <a:off x="266836" y="929424"/>
            <a:ext cx="3079387" cy="327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b="1" dirty="0">
                <a:solidFill>
                  <a:srgbClr val="000000"/>
                </a:solidFill>
                <a:latin typeface="Segoe UI" panose="020B0502040204020203" pitchFamily="34" charset="0"/>
                <a:cs typeface="Segoe UI" panose="020B0502040204020203" pitchFamily="34" charset="0"/>
              </a:rPr>
              <a:t>MEDIA &amp; ENTERTAINMENT</a:t>
            </a:r>
            <a:endParaRPr lang="id-ID" sz="1400" b="1" dirty="0">
              <a:solidFill>
                <a:srgbClr val="000000"/>
              </a:solidFill>
              <a:latin typeface="Segoe UI" panose="020B0502040204020203" pitchFamily="34" charset="0"/>
              <a:cs typeface="Segoe UI" panose="020B0502040204020203" pitchFamily="34" charset="0"/>
            </a:endParaRPr>
          </a:p>
        </p:txBody>
      </p:sp>
      <p:sp>
        <p:nvSpPr>
          <p:cNvPr id="17" name="Text Placeholder 4"/>
          <p:cNvSpPr txBox="1">
            <a:spLocks/>
          </p:cNvSpPr>
          <p:nvPr/>
        </p:nvSpPr>
        <p:spPr>
          <a:xfrm>
            <a:off x="213817" y="2924990"/>
            <a:ext cx="3531550" cy="567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2400" b="1" dirty="0">
                <a:latin typeface="Segoe UI Light" panose="020B0502040204020203" pitchFamily="34" charset="0"/>
                <a:cs typeface="Segoe UI Light" panose="020B0502040204020203" pitchFamily="34" charset="0"/>
              </a:rPr>
              <a:t>GAME ART</a:t>
            </a:r>
            <a:r>
              <a:rPr lang="en-US" sz="2400" b="1" dirty="0">
                <a:latin typeface="Segoe UI Light" panose="020B0502040204020203" pitchFamily="34" charset="0"/>
                <a:cs typeface="Segoe UI Light" panose="020B0502040204020203" pitchFamily="34" charset="0"/>
              </a:rPr>
              <a:t> &amp; DESIGN</a:t>
            </a:r>
            <a:endParaRPr lang="id-ID" sz="2400" b="1" dirty="0">
              <a:latin typeface="Segoe UI Light" panose="020B0502040204020203" pitchFamily="34" charset="0"/>
              <a:cs typeface="Segoe UI Light" panose="020B0502040204020203" pitchFamily="34" charset="0"/>
            </a:endParaRPr>
          </a:p>
        </p:txBody>
      </p:sp>
      <p:sp>
        <p:nvSpPr>
          <p:cNvPr id="7" name="Rectangle 6"/>
          <p:cNvSpPr/>
          <p:nvPr/>
        </p:nvSpPr>
        <p:spPr>
          <a:xfrm>
            <a:off x="8128000" y="2286000"/>
            <a:ext cx="4064000" cy="2286000"/>
          </a:xfrm>
          <a:prstGeom prst="rect">
            <a:avLst/>
          </a:prstGeom>
          <a:solidFill>
            <a:schemeClr val="tx1">
              <a:lumMod val="75000"/>
              <a:lumOff val="25000"/>
            </a:schemeClr>
          </a:solidFill>
          <a:ln>
            <a:noFill/>
          </a:ln>
          <a:effectLst>
            <a:outerShdw blurRad="381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descr="Game-development-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83391"/>
            <a:ext cx="4023497" cy="2263217"/>
          </a:xfrm>
          <a:prstGeom prst="rect">
            <a:avLst/>
          </a:prstGeom>
        </p:spPr>
      </p:pic>
      <p:pic>
        <p:nvPicPr>
          <p:cNvPr id="13" name="Picture 12" descr="Game-desig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3272" y="2295008"/>
            <a:ext cx="4054854" cy="2305589"/>
          </a:xfrm>
          <a:prstGeom prst="rect">
            <a:avLst/>
          </a:prstGeom>
        </p:spPr>
      </p:pic>
      <p:pic>
        <p:nvPicPr>
          <p:cNvPr id="19" name="Picture 18" descr="Game Ar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9200" y="4609891"/>
            <a:ext cx="4062799" cy="2248109"/>
          </a:xfrm>
          <a:prstGeom prst="rect">
            <a:avLst/>
          </a:prstGeom>
        </p:spPr>
      </p:pic>
      <p:pic>
        <p:nvPicPr>
          <p:cNvPr id="20" name="Picture 19" descr="Unity-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23971" y="1273292"/>
            <a:ext cx="1755993" cy="636170"/>
          </a:xfrm>
          <a:prstGeom prst="rect">
            <a:avLst/>
          </a:prstGeom>
          <a:ln>
            <a:noFill/>
          </a:ln>
          <a:effectLst>
            <a:outerShdw blurRad="292100" dist="139700" dir="2700000" algn="tl" rotWithShape="0">
              <a:srgbClr val="333333">
                <a:alpha val="65000"/>
              </a:srgbClr>
            </a:outerShdw>
          </a:effectLst>
        </p:spPr>
      </p:pic>
      <p:sp>
        <p:nvSpPr>
          <p:cNvPr id="24" name="Rectangle 23"/>
          <p:cNvSpPr/>
          <p:nvPr/>
        </p:nvSpPr>
        <p:spPr>
          <a:xfrm>
            <a:off x="379326" y="1952289"/>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6" name="Picture 25" descr="game.jpg"/>
          <p:cNvPicPr>
            <a:picLocks noChangeAspect="1"/>
          </p:cNvPicPr>
          <p:nvPr/>
        </p:nvPicPr>
        <p:blipFill>
          <a:blip r:embed="rId6" cstate="print"/>
          <a:srcRect l="21214" r="44929"/>
          <a:stretch>
            <a:fillRect/>
          </a:stretch>
        </p:blipFill>
        <p:spPr>
          <a:xfrm>
            <a:off x="3996691" y="0"/>
            <a:ext cx="4415246" cy="6858000"/>
          </a:xfrm>
          <a:prstGeom prst="rect">
            <a:avLst/>
          </a:prstGeom>
        </p:spPr>
      </p:pic>
      <p:sp>
        <p:nvSpPr>
          <p:cNvPr id="15" name="Rectangle 14"/>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5862773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3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1+#ppt_w/2"/>
                                          </p:val>
                                        </p:tav>
                                        <p:tav tm="100000">
                                          <p:val>
                                            <p:strVal val="#ppt_x"/>
                                          </p:val>
                                        </p:tav>
                                      </p:tavLst>
                                    </p:anim>
                                    <p:anim calcmode="lin" valueType="num">
                                      <p:cBhvr additive="base">
                                        <p:cTn id="24" dur="75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47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1+#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p:bldP spid="16" grpId="0"/>
      <p:bldP spid="17" grpId="0"/>
      <p:bldP spid="7"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7926" y="1962734"/>
            <a:ext cx="2979963" cy="4966604"/>
          </a:xfrm>
          <a:prstGeom prst="rect">
            <a:avLst/>
          </a:prstGeom>
          <a:effec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7907" y="1055431"/>
            <a:ext cx="3547763" cy="5912936"/>
          </a:xfrm>
          <a:prstGeom prst="rect">
            <a:avLst/>
          </a:prstGeom>
          <a:effectLst/>
        </p:spPr>
      </p:pic>
      <p:sp>
        <p:nvSpPr>
          <p:cNvPr id="41" name="Text Placeholder 4"/>
          <p:cNvSpPr txBox="1">
            <a:spLocks/>
          </p:cNvSpPr>
          <p:nvPr/>
        </p:nvSpPr>
        <p:spPr>
          <a:xfrm>
            <a:off x="766859" y="470312"/>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GAMING</a:t>
            </a:r>
            <a:endParaRPr lang="id-ID" sz="4800" dirty="0">
              <a:solidFill>
                <a:schemeClr val="bg1">
                  <a:lumMod val="50000"/>
                </a:schemeClr>
              </a:solidFill>
              <a:latin typeface="Bebas Neue" panose="020B0606020202050201" pitchFamily="34" charset="0"/>
              <a:cs typeface="Calibri"/>
            </a:endParaRPr>
          </a:p>
        </p:txBody>
      </p:sp>
      <p:sp>
        <p:nvSpPr>
          <p:cNvPr id="42" name="Rectangle 41"/>
          <p:cNvSpPr/>
          <p:nvPr/>
        </p:nvSpPr>
        <p:spPr>
          <a:xfrm>
            <a:off x="881160" y="1377517"/>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Text Placeholder 4"/>
          <p:cNvSpPr txBox="1">
            <a:spLocks/>
          </p:cNvSpPr>
          <p:nvPr/>
        </p:nvSpPr>
        <p:spPr>
          <a:xfrm>
            <a:off x="779559" y="303245"/>
            <a:ext cx="3116018" cy="382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50000"/>
                  </a:schemeClr>
                </a:solidFill>
                <a:latin typeface="Segoe UI" panose="020B0502040204020203" pitchFamily="34" charset="0"/>
                <a:cs typeface="Segoe UI" panose="020B0502040204020203" pitchFamily="34" charset="0"/>
              </a:rPr>
              <a:t>MEDIA &amp; ENTERTAINMENT</a:t>
            </a:r>
            <a:endParaRPr lang="id-ID" sz="1400" dirty="0">
              <a:solidFill>
                <a:schemeClr val="bg1">
                  <a:lumMod val="50000"/>
                </a:schemeClr>
              </a:solidFill>
              <a:latin typeface="Segoe UI" panose="020B0502040204020203" pitchFamily="34" charset="0"/>
              <a:cs typeface="Segoe UI" panose="020B0502040204020203" pitchFamily="34" charset="0"/>
            </a:endParaRPr>
          </a:p>
        </p:txBody>
      </p:sp>
      <p:pic>
        <p:nvPicPr>
          <p:cNvPr id="6" name="Picture Placeholder 5" descr="Pokemon-Go.jpg"/>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8473381" y="2595992"/>
            <a:ext cx="1319212" cy="3638550"/>
          </a:xfrm>
        </p:spPr>
      </p:pic>
      <p:pic>
        <p:nvPicPr>
          <p:cNvPr id="2" name="Picture Placeholder 1" descr="pubg.gif"/>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l="39809" r="39809"/>
          <a:stretch>
            <a:fillRect/>
          </a:stretch>
        </p:blipFill>
        <p:spPr>
          <a:xfrm>
            <a:off x="10094628" y="1816633"/>
            <a:ext cx="1567246" cy="4322658"/>
          </a:xfrm>
        </p:spPr>
      </p:pic>
      <p:pic>
        <p:nvPicPr>
          <p:cNvPr id="5" name="Picture 4" descr="Screen Shot 2019-03-01 at 5.50.43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355" y="1652773"/>
            <a:ext cx="7474609" cy="4676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21"/>
          <p:cNvSpPr/>
          <p:nvPr/>
        </p:nvSpPr>
        <p:spPr>
          <a:xfrm>
            <a:off x="4116191" y="6337556"/>
            <a:ext cx="3695242" cy="369332"/>
          </a:xfrm>
          <a:prstGeom prst="rect">
            <a:avLst/>
          </a:prstGeom>
        </p:spPr>
        <p:txBody>
          <a:bodyPr wrap="none">
            <a:spAutoFit/>
          </a:bodyPr>
          <a:lstStyle/>
          <a:p>
            <a:r>
              <a:rPr lang="en-US" b="1" dirty="0">
                <a:solidFill>
                  <a:schemeClr val="bg1">
                    <a:lumMod val="50000"/>
                  </a:schemeClr>
                </a:solidFill>
              </a:rPr>
              <a:t>Source :</a:t>
            </a:r>
            <a:r>
              <a:rPr lang="en-US" dirty="0">
                <a:solidFill>
                  <a:schemeClr val="bg1">
                    <a:lumMod val="50000"/>
                  </a:schemeClr>
                </a:solidFill>
              </a:rPr>
              <a:t> KPMG in India analysis 2018</a:t>
            </a:r>
          </a:p>
        </p:txBody>
      </p:sp>
      <p:sp>
        <p:nvSpPr>
          <p:cNvPr id="23" name="Text Placeholder 4"/>
          <p:cNvSpPr txBox="1">
            <a:spLocks/>
          </p:cNvSpPr>
          <p:nvPr/>
        </p:nvSpPr>
        <p:spPr>
          <a:xfrm>
            <a:off x="4749903" y="1752654"/>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4000"/>
              </a:lnSpc>
              <a:buNone/>
              <a:defRPr/>
            </a:pPr>
            <a:r>
              <a:rPr lang="en-US" sz="2400" b="1" dirty="0">
                <a:ln w="10541" cmpd="sng">
                  <a:solidFill>
                    <a:schemeClr val="accent1">
                      <a:shade val="88000"/>
                      <a:satMod val="110000"/>
                    </a:schemeClr>
                  </a:solidFill>
                  <a:prstDash val="solid"/>
                </a:ln>
                <a:solidFill>
                  <a:schemeClr val="accent2"/>
                </a:solidFill>
                <a:latin typeface="Bebas Neue" panose="020B0606020202050201" pitchFamily="34" charset="0"/>
                <a:cs typeface="Calibri"/>
              </a:rPr>
              <a:t>CAGR 22.1%</a:t>
            </a:r>
            <a:endParaRPr lang="id-ID" sz="2400" b="1" dirty="0">
              <a:ln w="10541" cmpd="sng">
                <a:solidFill>
                  <a:schemeClr val="accent1">
                    <a:shade val="88000"/>
                    <a:satMod val="110000"/>
                  </a:schemeClr>
                </a:solidFill>
                <a:prstDash val="solid"/>
              </a:ln>
              <a:solidFill>
                <a:schemeClr val="accent2"/>
              </a:solidFill>
              <a:latin typeface="Bebas Neue" panose="020B0606020202050201" pitchFamily="34" charset="0"/>
              <a:cs typeface="Calibri"/>
            </a:endParaRPr>
          </a:p>
        </p:txBody>
      </p:sp>
      <p:sp>
        <p:nvSpPr>
          <p:cNvPr id="13" name="Rectangle 12"/>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3796259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32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ppt_x"/>
                                          </p:val>
                                        </p:tav>
                                        <p:tav tm="100000">
                                          <p:val>
                                            <p:strVal val="#ppt_x"/>
                                          </p:val>
                                        </p:tav>
                                      </p:tavLst>
                                    </p:anim>
                                    <p:anim calcmode="lin" valueType="num">
                                      <p:cBhvr additive="base">
                                        <p:cTn id="24" dur="75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 Placeholder 4"/>
          <p:cNvSpPr txBox="1">
            <a:spLocks/>
          </p:cNvSpPr>
          <p:nvPr/>
        </p:nvSpPr>
        <p:spPr>
          <a:xfrm>
            <a:off x="6666510" y="510642"/>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MOBILE GAMING</a:t>
            </a:r>
            <a:endParaRPr lang="id-ID" sz="4800" dirty="0">
              <a:solidFill>
                <a:schemeClr val="bg1">
                  <a:lumMod val="50000"/>
                </a:schemeClr>
              </a:solidFill>
              <a:latin typeface="Bebas Neue" panose="020B0606020202050201" pitchFamily="34" charset="0"/>
              <a:cs typeface="Calibri"/>
            </a:endParaRPr>
          </a:p>
        </p:txBody>
      </p:sp>
      <p:sp>
        <p:nvSpPr>
          <p:cNvPr id="38" name="Rectangle 37"/>
          <p:cNvSpPr/>
          <p:nvPr/>
        </p:nvSpPr>
        <p:spPr>
          <a:xfrm>
            <a:off x="6780811" y="1377535"/>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Text Placeholder 4"/>
          <p:cNvSpPr txBox="1">
            <a:spLocks/>
          </p:cNvSpPr>
          <p:nvPr/>
        </p:nvSpPr>
        <p:spPr>
          <a:xfrm>
            <a:off x="6679210" y="343575"/>
            <a:ext cx="3380842" cy="341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50000"/>
                  </a:schemeClr>
                </a:solidFill>
                <a:latin typeface="Segoe UI" panose="020B0502040204020203" pitchFamily="34" charset="0"/>
                <a:cs typeface="Segoe UI" panose="020B0502040204020203" pitchFamily="34" charset="0"/>
              </a:rPr>
              <a:t>MEDIA &amp; ENTERTAINMENT</a:t>
            </a:r>
            <a:endParaRPr lang="id-ID" sz="1400" dirty="0">
              <a:solidFill>
                <a:schemeClr val="bg1">
                  <a:lumMod val="50000"/>
                </a:schemeClr>
              </a:solidFill>
              <a:latin typeface="Segoe UI" panose="020B0502040204020203" pitchFamily="34" charset="0"/>
              <a:cs typeface="Segoe UI" panose="020B0502040204020203" pitchFamily="34" charset="0"/>
            </a:endParaRPr>
          </a:p>
        </p:txBody>
      </p:sp>
      <p:sp>
        <p:nvSpPr>
          <p:cNvPr id="40" name="Text Placeholder 4"/>
          <p:cNvSpPr txBox="1">
            <a:spLocks/>
          </p:cNvSpPr>
          <p:nvPr/>
        </p:nvSpPr>
        <p:spPr>
          <a:xfrm>
            <a:off x="6767298" y="2498360"/>
            <a:ext cx="5006374" cy="387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2400" b="1" dirty="0">
                <a:latin typeface="Segoe UI Light" panose="020B0502040204020203" pitchFamily="34" charset="0"/>
                <a:cs typeface="Segoe UI Light" panose="020B0502040204020203" pitchFamily="34" charset="0"/>
              </a:rPr>
              <a:t>Mobile Gaming </a:t>
            </a:r>
            <a:r>
              <a:rPr lang="id-ID" sz="2400" dirty="0">
                <a:latin typeface="Segoe UI Light" panose="020B0502040204020203" pitchFamily="34" charset="0"/>
                <a:cs typeface="Segoe UI Light" panose="020B0502040204020203" pitchFamily="34" charset="0"/>
              </a:rPr>
              <a:t>leads from the front in India with nearly 89% of all gaming revenue in India generated from Mobile games</a:t>
            </a:r>
          </a:p>
          <a:p>
            <a:pPr marL="0" indent="0">
              <a:lnSpc>
                <a:spcPct val="114000"/>
              </a:lnSpc>
              <a:buNone/>
              <a:defRPr/>
            </a:pPr>
            <a:endParaRPr lang="id-ID" sz="2400" dirty="0">
              <a:latin typeface="Segoe UI Light" panose="020B0502040204020203" pitchFamily="34" charset="0"/>
              <a:cs typeface="Segoe UI Light" panose="020B0502040204020203" pitchFamily="34" charset="0"/>
            </a:endParaRPr>
          </a:p>
          <a:p>
            <a:pPr marL="0" indent="0">
              <a:lnSpc>
                <a:spcPct val="114000"/>
              </a:lnSpc>
              <a:buNone/>
              <a:defRPr/>
            </a:pPr>
            <a:r>
              <a:rPr lang="id-ID" sz="2400" b="1" dirty="0">
                <a:latin typeface="Segoe UI Light" panose="020B0502040204020203" pitchFamily="34" charset="0"/>
                <a:cs typeface="Segoe UI Light" panose="020B0502040204020203" pitchFamily="34" charset="0"/>
              </a:rPr>
              <a:t>Online Gaming </a:t>
            </a:r>
            <a:r>
              <a:rPr lang="id-ID" sz="2400" dirty="0">
                <a:latin typeface="Segoe UI Light" panose="020B0502040204020203" pitchFamily="34" charset="0"/>
                <a:cs typeface="Segoe UI Light" panose="020B0502040204020203" pitchFamily="34" charset="0"/>
              </a:rPr>
              <a:t>Industry has doubled in 5 years from Rs. 20.3 Bn in 2014 to Rs. 43.8 Bn in 2018</a:t>
            </a:r>
          </a:p>
          <a:p>
            <a:pPr marL="0" indent="0">
              <a:lnSpc>
                <a:spcPct val="114000"/>
              </a:lnSpc>
              <a:buNone/>
              <a:defRPr/>
            </a:pPr>
            <a:endParaRPr lang="id-ID" sz="2400" dirty="0">
              <a:latin typeface="Segoe UI Light" panose="020B0502040204020203" pitchFamily="34" charset="0"/>
              <a:cs typeface="Segoe UI Light" panose="020B0502040204020203" pitchFamily="34" charset="0"/>
            </a:endParaRPr>
          </a:p>
          <a:p>
            <a:pPr marL="0" indent="0">
              <a:lnSpc>
                <a:spcPct val="114000"/>
              </a:lnSpc>
              <a:buNone/>
              <a:defRPr/>
            </a:pPr>
            <a:r>
              <a:rPr lang="id-ID" sz="2400" dirty="0">
                <a:latin typeface="Segoe UI Light" panose="020B0502040204020203" pitchFamily="34" charset="0"/>
                <a:cs typeface="Segoe UI Light" panose="020B0502040204020203" pitchFamily="34" charset="0"/>
              </a:rPr>
              <a:t> </a:t>
            </a:r>
          </a:p>
        </p:txBody>
      </p:sp>
      <p:pic>
        <p:nvPicPr>
          <p:cNvPr id="31" name="Picture Placeholder 5" descr="Game-Mobile-04.jpg"/>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1293"/>
          <a:stretch/>
        </p:blipFill>
        <p:spPr>
          <a:xfrm>
            <a:off x="3008810" y="0"/>
            <a:ext cx="3300549" cy="3429000"/>
          </a:xfrm>
        </p:spPr>
      </p:pic>
      <p:pic>
        <p:nvPicPr>
          <p:cNvPr id="32" name="Picture Placeholder 10" descr="Game-Mobile-01.jp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0" y="0"/>
            <a:ext cx="3048000" cy="3429000"/>
          </a:xfrm>
        </p:spPr>
      </p:pic>
      <p:pic>
        <p:nvPicPr>
          <p:cNvPr id="41" name="Picture 40" descr="Player-unknown-battlegrounds-PUBG-hero.jpg"/>
          <p:cNvPicPr>
            <a:picLocks noChangeAspect="1"/>
          </p:cNvPicPr>
          <p:nvPr/>
        </p:nvPicPr>
        <p:blipFill>
          <a:blip r:embed="rId4" cstate="print"/>
          <a:srcRect l="16783" t="6250" r="19175"/>
          <a:stretch>
            <a:fillRect/>
          </a:stretch>
        </p:blipFill>
        <p:spPr>
          <a:xfrm>
            <a:off x="3017520" y="3435529"/>
            <a:ext cx="3295760" cy="3409407"/>
          </a:xfrm>
          <a:prstGeom prst="rect">
            <a:avLst/>
          </a:prstGeom>
        </p:spPr>
      </p:pic>
      <p:pic>
        <p:nvPicPr>
          <p:cNvPr id="43" name="Picture Placeholder 9" descr="Game-Mobile-05.jpg"/>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l="13286" t="12762" r="7429" b="12952"/>
          <a:stretch>
            <a:fillRect/>
          </a:stretch>
        </p:blipFill>
        <p:spPr>
          <a:xfrm>
            <a:off x="0" y="3448594"/>
            <a:ext cx="3011490" cy="3409405"/>
          </a:xfrm>
        </p:spPr>
      </p:pic>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2670875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75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1+#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1+#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40"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 Placeholder 4"/>
          <p:cNvSpPr txBox="1">
            <a:spLocks/>
          </p:cNvSpPr>
          <p:nvPr/>
        </p:nvSpPr>
        <p:spPr>
          <a:xfrm>
            <a:off x="6666510" y="510642"/>
            <a:ext cx="319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ONLINE GAMING</a:t>
            </a:r>
            <a:endParaRPr lang="id-ID" sz="4800" dirty="0">
              <a:solidFill>
                <a:schemeClr val="bg1">
                  <a:lumMod val="50000"/>
                </a:schemeClr>
              </a:solidFill>
              <a:latin typeface="Bebas Neue" panose="020B0606020202050201" pitchFamily="34" charset="0"/>
              <a:cs typeface="Calibri"/>
            </a:endParaRPr>
          </a:p>
        </p:txBody>
      </p:sp>
      <p:sp>
        <p:nvSpPr>
          <p:cNvPr id="38" name="Rectangle 37"/>
          <p:cNvSpPr/>
          <p:nvPr/>
        </p:nvSpPr>
        <p:spPr>
          <a:xfrm>
            <a:off x="6780811" y="1377535"/>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Text Placeholder 4"/>
          <p:cNvSpPr txBox="1">
            <a:spLocks/>
          </p:cNvSpPr>
          <p:nvPr/>
        </p:nvSpPr>
        <p:spPr>
          <a:xfrm>
            <a:off x="6679210" y="343575"/>
            <a:ext cx="3380842" cy="341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50000"/>
                  </a:schemeClr>
                </a:solidFill>
                <a:latin typeface="Segoe UI" panose="020B0502040204020203" pitchFamily="34" charset="0"/>
                <a:cs typeface="Segoe UI" panose="020B0502040204020203" pitchFamily="34" charset="0"/>
              </a:rPr>
              <a:t>MEDIA &amp; ENTERTAINMENT</a:t>
            </a:r>
            <a:endParaRPr lang="id-ID" sz="1400" dirty="0">
              <a:solidFill>
                <a:schemeClr val="bg1">
                  <a:lumMod val="50000"/>
                </a:schemeClr>
              </a:solidFill>
              <a:latin typeface="Segoe UI" panose="020B0502040204020203" pitchFamily="34" charset="0"/>
              <a:cs typeface="Segoe UI" panose="020B0502040204020203" pitchFamily="34" charset="0"/>
            </a:endParaRPr>
          </a:p>
        </p:txBody>
      </p:sp>
      <p:sp>
        <p:nvSpPr>
          <p:cNvPr id="40" name="Text Placeholder 4"/>
          <p:cNvSpPr txBox="1">
            <a:spLocks/>
          </p:cNvSpPr>
          <p:nvPr/>
        </p:nvSpPr>
        <p:spPr>
          <a:xfrm>
            <a:off x="6529295" y="2460260"/>
            <a:ext cx="5468470" cy="3844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2400" b="1" dirty="0">
                <a:latin typeface="Segoe UI Light" panose="020B0502040204020203" pitchFamily="34" charset="0"/>
                <a:cs typeface="Segoe UI Light" panose="020B0502040204020203" pitchFamily="34" charset="0"/>
              </a:rPr>
              <a:t>Online Gamers </a:t>
            </a:r>
            <a:r>
              <a:rPr lang="id-ID" sz="2400" dirty="0">
                <a:latin typeface="Segoe UI Light" panose="020B0502040204020203" pitchFamily="34" charset="0"/>
                <a:cs typeface="Segoe UI Light" panose="020B0502040204020203" pitchFamily="34" charset="0"/>
              </a:rPr>
              <a:t>in India grew 52% to 278 Million in 2018</a:t>
            </a:r>
          </a:p>
          <a:p>
            <a:pPr marL="0" indent="0">
              <a:lnSpc>
                <a:spcPct val="114000"/>
              </a:lnSpc>
              <a:buNone/>
              <a:defRPr/>
            </a:pPr>
            <a:endParaRPr lang="id-ID" sz="2400" dirty="0">
              <a:latin typeface="Segoe UI Light" panose="020B0502040204020203" pitchFamily="34" charset="0"/>
              <a:cs typeface="Segoe UI Light" panose="020B0502040204020203" pitchFamily="34" charset="0"/>
            </a:endParaRPr>
          </a:p>
          <a:p>
            <a:pPr marL="0" indent="0">
              <a:lnSpc>
                <a:spcPct val="114000"/>
              </a:lnSpc>
              <a:buNone/>
              <a:defRPr/>
            </a:pPr>
            <a:r>
              <a:rPr lang="id-ID" sz="2400" dirty="0">
                <a:latin typeface="Segoe UI Light" panose="020B0502040204020203" pitchFamily="34" charset="0"/>
                <a:cs typeface="Segoe UI Light" panose="020B0502040204020203" pitchFamily="34" charset="0"/>
              </a:rPr>
              <a:t>5 Billion </a:t>
            </a:r>
            <a:r>
              <a:rPr lang="id-ID" sz="2400" b="1" dirty="0">
                <a:latin typeface="Segoe UI Light" panose="020B0502040204020203" pitchFamily="34" charset="0"/>
                <a:cs typeface="Segoe UI Light" panose="020B0502040204020203" pitchFamily="34" charset="0"/>
              </a:rPr>
              <a:t>Game Apps </a:t>
            </a:r>
            <a:r>
              <a:rPr lang="id-ID" sz="2400" dirty="0">
                <a:latin typeface="Segoe UI Light" panose="020B0502040204020203" pitchFamily="34" charset="0"/>
                <a:cs typeface="Segoe UI Light" panose="020B0502040204020203" pitchFamily="34" charset="0"/>
              </a:rPr>
              <a:t>were downloaded in 2018</a:t>
            </a:r>
          </a:p>
          <a:p>
            <a:pPr marL="0" indent="0">
              <a:lnSpc>
                <a:spcPct val="114000"/>
              </a:lnSpc>
              <a:buNone/>
              <a:defRPr/>
            </a:pPr>
            <a:endParaRPr lang="id-ID" sz="2400" dirty="0">
              <a:latin typeface="Segoe UI Light" panose="020B0502040204020203" pitchFamily="34" charset="0"/>
              <a:cs typeface="Segoe UI Light" panose="020B0502040204020203" pitchFamily="34" charset="0"/>
            </a:endParaRPr>
          </a:p>
          <a:p>
            <a:pPr marL="0" indent="0">
              <a:lnSpc>
                <a:spcPct val="114000"/>
              </a:lnSpc>
              <a:buNone/>
              <a:defRPr/>
            </a:pPr>
            <a:r>
              <a:rPr lang="id-ID" sz="2400" dirty="0">
                <a:latin typeface="Segoe UI Light" panose="020B0502040204020203" pitchFamily="34" charset="0"/>
                <a:cs typeface="Segoe UI Light" panose="020B0502040204020203" pitchFamily="34" charset="0"/>
              </a:rPr>
              <a:t>India is now in Top 5 Markets for </a:t>
            </a:r>
            <a:r>
              <a:rPr lang="id-ID" sz="2400" b="1" dirty="0">
                <a:latin typeface="Segoe UI Light" panose="020B0502040204020203" pitchFamily="34" charset="0"/>
                <a:cs typeface="Segoe UI Light" panose="020B0502040204020203" pitchFamily="34" charset="0"/>
              </a:rPr>
              <a:t>Mobile Gaming</a:t>
            </a:r>
            <a:r>
              <a:rPr lang="id-ID" sz="2400" dirty="0">
                <a:latin typeface="Segoe UI Light" panose="020B0502040204020203" pitchFamily="34" charset="0"/>
                <a:cs typeface="Segoe UI Light" panose="020B0502040204020203" pitchFamily="34" charset="0"/>
              </a:rPr>
              <a:t> globally</a:t>
            </a:r>
          </a:p>
          <a:p>
            <a:pPr marL="0" indent="0">
              <a:lnSpc>
                <a:spcPct val="114000"/>
              </a:lnSpc>
              <a:buNone/>
              <a:defRPr/>
            </a:pPr>
            <a:endParaRPr lang="id-ID" sz="2400" dirty="0">
              <a:latin typeface="Segoe UI Light" panose="020B0502040204020203" pitchFamily="34" charset="0"/>
              <a:cs typeface="Segoe UI Light" panose="020B0502040204020203" pitchFamily="34" charset="0"/>
            </a:endParaRPr>
          </a:p>
          <a:p>
            <a:pPr marL="0" indent="0">
              <a:lnSpc>
                <a:spcPct val="114000"/>
              </a:lnSpc>
              <a:buNone/>
              <a:defRPr/>
            </a:pPr>
            <a:r>
              <a:rPr lang="id-ID" sz="2400" dirty="0">
                <a:latin typeface="Segoe UI Light" panose="020B0502040204020203" pitchFamily="34" charset="0"/>
                <a:cs typeface="Segoe UI Light" panose="020B0502040204020203" pitchFamily="34" charset="0"/>
              </a:rPr>
              <a:t> </a:t>
            </a:r>
          </a:p>
        </p:txBody>
      </p:sp>
      <p:pic>
        <p:nvPicPr>
          <p:cNvPr id="45" name="Picture Placeholder 5" descr="Game-Mobile-04.jpg"/>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1293"/>
          <a:stretch/>
        </p:blipFill>
        <p:spPr>
          <a:xfrm>
            <a:off x="3008810" y="0"/>
            <a:ext cx="3300549" cy="3429000"/>
          </a:xfrm>
        </p:spPr>
      </p:pic>
      <p:pic>
        <p:nvPicPr>
          <p:cNvPr id="47" name="Picture Placeholder 10" descr="Game-Mobile-01.jp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0" y="0"/>
            <a:ext cx="3048000" cy="3429000"/>
          </a:xfrm>
        </p:spPr>
      </p:pic>
      <p:pic>
        <p:nvPicPr>
          <p:cNvPr id="48" name="Picture 47" descr="Player-unknown-battlegrounds-PUBG-hero.jpg"/>
          <p:cNvPicPr>
            <a:picLocks noChangeAspect="1"/>
          </p:cNvPicPr>
          <p:nvPr/>
        </p:nvPicPr>
        <p:blipFill>
          <a:blip r:embed="rId4" cstate="print"/>
          <a:srcRect l="16783" t="6250" r="19175"/>
          <a:stretch>
            <a:fillRect/>
          </a:stretch>
        </p:blipFill>
        <p:spPr>
          <a:xfrm>
            <a:off x="3017520" y="3435529"/>
            <a:ext cx="3295760" cy="3409407"/>
          </a:xfrm>
          <a:prstGeom prst="rect">
            <a:avLst/>
          </a:prstGeom>
        </p:spPr>
      </p:pic>
      <p:pic>
        <p:nvPicPr>
          <p:cNvPr id="13" name="Picture Placeholder 9" descr="Game-Mobile-05.jpg"/>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l="13286" t="12762" r="7429" b="12952"/>
          <a:stretch>
            <a:fillRect/>
          </a:stretch>
        </p:blipFill>
        <p:spPr>
          <a:xfrm>
            <a:off x="0" y="3448594"/>
            <a:ext cx="3011490" cy="3409405"/>
          </a:xfrm>
        </p:spPr>
      </p:pic>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961811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75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1+#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1+#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4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descr="Unity-02.jpg"/>
          <p:cNvPicPr>
            <a:picLocks noGrp="1" noChangeAspect="1"/>
          </p:cNvPicPr>
          <p:nvPr>
            <p:ph type="pic" sz="quarter" idx="10"/>
          </p:nvPr>
        </p:nvPicPr>
        <p:blipFill>
          <a:blip r:embed="rId2" cstate="email">
            <a:lum bright="-20000"/>
            <a:extLst>
              <a:ext uri="{28A0092B-C50C-407E-A947-70E740481C1C}">
                <a14:useLocalDpi xmlns:a14="http://schemas.microsoft.com/office/drawing/2010/main"/>
              </a:ext>
            </a:extLst>
          </a:blip>
          <a:srcRect/>
          <a:stretch>
            <a:fillRect/>
          </a:stretch>
        </p:blipFill>
        <p:spPr/>
      </p:pic>
      <p:sp>
        <p:nvSpPr>
          <p:cNvPr id="7" name="Text Placeholder 4"/>
          <p:cNvSpPr txBox="1">
            <a:spLocks/>
          </p:cNvSpPr>
          <p:nvPr/>
        </p:nvSpPr>
        <p:spPr>
          <a:xfrm>
            <a:off x="461488" y="641986"/>
            <a:ext cx="4819709" cy="15203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4000" dirty="0">
                <a:solidFill>
                  <a:schemeClr val="bg1"/>
                </a:solidFill>
                <a:latin typeface="Segoe UI Light" panose="020B0502040204020203" pitchFamily="34" charset="0"/>
                <a:cs typeface="Segoe UI Light" panose="020B0502040204020203" pitchFamily="34" charset="0"/>
              </a:rPr>
              <a:t>GAMING</a:t>
            </a:r>
          </a:p>
          <a:p>
            <a:pPr marL="0" indent="0">
              <a:lnSpc>
                <a:spcPct val="100000"/>
              </a:lnSpc>
              <a:buNone/>
              <a:defRPr/>
            </a:pPr>
            <a:r>
              <a:rPr lang="en-US" sz="4000" dirty="0">
                <a:solidFill>
                  <a:schemeClr val="bg1"/>
                </a:solidFill>
                <a:latin typeface="Segoe UI Light" panose="020B0502040204020203" pitchFamily="34" charset="0"/>
                <a:cs typeface="Segoe UI Light" panose="020B0502040204020203" pitchFamily="34" charset="0"/>
              </a:rPr>
              <a:t>AR, VR &amp; MOBILE</a:t>
            </a:r>
            <a:endParaRPr lang="id-ID" sz="4000" dirty="0">
              <a:solidFill>
                <a:schemeClr val="bg1"/>
              </a:solidFill>
              <a:latin typeface="Segoe UI Light" panose="020B0502040204020203" pitchFamily="34" charset="0"/>
              <a:cs typeface="Segoe UI Light" panose="020B0502040204020203" pitchFamily="34" charset="0"/>
            </a:endParaRPr>
          </a:p>
        </p:txBody>
      </p:sp>
      <p:sp>
        <p:nvSpPr>
          <p:cNvPr id="9" name="Text Placeholder 4"/>
          <p:cNvSpPr txBox="1">
            <a:spLocks/>
          </p:cNvSpPr>
          <p:nvPr/>
        </p:nvSpPr>
        <p:spPr>
          <a:xfrm>
            <a:off x="461487" y="325347"/>
            <a:ext cx="3530283" cy="339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600" dirty="0">
                <a:solidFill>
                  <a:schemeClr val="bg1">
                    <a:lumMod val="95000"/>
                  </a:schemeClr>
                </a:solidFill>
                <a:latin typeface="Segoe UI" panose="020B0502040204020203" pitchFamily="34" charset="0"/>
                <a:cs typeface="Segoe UI" panose="020B0502040204020203" pitchFamily="34" charset="0"/>
              </a:rPr>
              <a:t>MEDIA &amp; ENTERTAINMENT</a:t>
            </a:r>
            <a:endParaRPr lang="id-ID" sz="1600" dirty="0">
              <a:solidFill>
                <a:schemeClr val="bg1">
                  <a:lumMod val="95000"/>
                </a:schemeClr>
              </a:solidFill>
              <a:latin typeface="Segoe UI" panose="020B0502040204020203" pitchFamily="34" charset="0"/>
              <a:cs typeface="Segoe UI" panose="020B0502040204020203" pitchFamily="34" charset="0"/>
            </a:endParaRPr>
          </a:p>
        </p:txBody>
      </p:sp>
      <p:sp>
        <p:nvSpPr>
          <p:cNvPr id="18" name="Text Placeholder 4"/>
          <p:cNvSpPr txBox="1">
            <a:spLocks/>
          </p:cNvSpPr>
          <p:nvPr/>
        </p:nvSpPr>
        <p:spPr>
          <a:xfrm>
            <a:off x="2116183" y="5266248"/>
            <a:ext cx="3841560" cy="1591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3200" b="1" dirty="0">
                <a:solidFill>
                  <a:schemeClr val="bg1"/>
                </a:solidFill>
                <a:latin typeface="Segoe UI Light" panose="020B0502040204020203" pitchFamily="34" charset="0"/>
                <a:cs typeface="Segoe UI Light" panose="020B0502040204020203" pitchFamily="34" charset="0"/>
              </a:rPr>
              <a:t>More than 50% of all new mobile games are created in Unity</a:t>
            </a:r>
            <a:endParaRPr lang="id-ID" sz="3200" b="1" dirty="0">
              <a:solidFill>
                <a:schemeClr val="bg1"/>
              </a:solidFill>
              <a:latin typeface="Segoe UI Light" panose="020B0502040204020203" pitchFamily="34" charset="0"/>
              <a:cs typeface="Segoe UI Light" panose="020B0502040204020203" pitchFamily="34" charset="0"/>
            </a:endParaRPr>
          </a:p>
        </p:txBody>
      </p:sp>
      <p:sp>
        <p:nvSpPr>
          <p:cNvPr id="20" name="Text Placeholder 4"/>
          <p:cNvSpPr txBox="1">
            <a:spLocks/>
          </p:cNvSpPr>
          <p:nvPr/>
        </p:nvSpPr>
        <p:spPr>
          <a:xfrm>
            <a:off x="7898030" y="1581604"/>
            <a:ext cx="4293970" cy="1723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3200" b="1" dirty="0">
                <a:solidFill>
                  <a:schemeClr val="bg1">
                    <a:lumMod val="95000"/>
                  </a:schemeClr>
                </a:solidFill>
                <a:latin typeface="Segoe UI Light" panose="020B0502040204020203" pitchFamily="34" charset="0"/>
                <a:cs typeface="Segoe UI Light" panose="020B0502040204020203" pitchFamily="34" charset="0"/>
              </a:rPr>
              <a:t>The most successful mobile game creators rely on Unity</a:t>
            </a:r>
            <a:endParaRPr lang="id-ID" sz="3200" b="1" dirty="0">
              <a:solidFill>
                <a:schemeClr val="bg1">
                  <a:lumMod val="95000"/>
                </a:schemeClr>
              </a:solidFill>
              <a:latin typeface="Segoe UI Light" panose="020B0502040204020203" pitchFamily="34" charset="0"/>
              <a:cs typeface="Segoe UI Light" panose="020B0502040204020203" pitchFamily="34" charset="0"/>
            </a:endParaRPr>
          </a:p>
        </p:txBody>
      </p:sp>
      <p:sp>
        <p:nvSpPr>
          <p:cNvPr id="21" name="Text Placeholder 4"/>
          <p:cNvSpPr txBox="1">
            <a:spLocks/>
          </p:cNvSpPr>
          <p:nvPr/>
        </p:nvSpPr>
        <p:spPr>
          <a:xfrm>
            <a:off x="7940270" y="5078082"/>
            <a:ext cx="4343171" cy="1649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3200" b="1" dirty="0">
                <a:solidFill>
                  <a:schemeClr val="bg1"/>
                </a:solidFill>
                <a:latin typeface="Segoe UI Light" panose="020B0502040204020203" pitchFamily="34" charset="0"/>
                <a:cs typeface="Segoe UI Light" panose="020B0502040204020203" pitchFamily="34" charset="0"/>
              </a:rPr>
              <a:t>Publish for All Formats &amp; All Platforms in    Real-time</a:t>
            </a:r>
            <a:endParaRPr lang="id-ID" sz="3200" b="1" dirty="0">
              <a:solidFill>
                <a:schemeClr val="bg1"/>
              </a:solidFill>
              <a:latin typeface="Segoe UI Light" panose="020B0502040204020203" pitchFamily="34" charset="0"/>
              <a:cs typeface="Segoe UI Light" panose="020B0502040204020203" pitchFamily="34" charset="0"/>
            </a:endParaRPr>
          </a:p>
        </p:txBody>
      </p:sp>
      <p:sp>
        <p:nvSpPr>
          <p:cNvPr id="10" name="Rectangle 9"/>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Tree>
    <p:extLst>
      <p:ext uri="{BB962C8B-B14F-4D97-AF65-F5344CB8AC3E}">
        <p14:creationId xmlns:p14="http://schemas.microsoft.com/office/powerpoint/2010/main" val="201154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0-#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750" fill="hold"/>
                                        <p:tgtEl>
                                          <p:spTgt spid="21"/>
                                        </p:tgtEl>
                                        <p:attrNameLst>
                                          <p:attrName>ppt_x</p:attrName>
                                        </p:attrNameLst>
                                      </p:cBhvr>
                                      <p:tavLst>
                                        <p:tav tm="0">
                                          <p:val>
                                            <p:strVal val="0-#ppt_w/2"/>
                                          </p:val>
                                        </p:tav>
                                        <p:tav tm="100000">
                                          <p:val>
                                            <p:strVal val="#ppt_x"/>
                                          </p:val>
                                        </p:tav>
                                      </p:tavLst>
                                    </p:anim>
                                    <p:anim calcmode="lin" valueType="num">
                                      <p:cBhvr additive="base">
                                        <p:cTn id="24"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8" grpId="0"/>
      <p:bldP spid="20"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733393" y="0"/>
            <a:ext cx="2607581" cy="6858000"/>
            <a:chOff x="8696293" y="0"/>
            <a:chExt cx="2607581" cy="6858000"/>
          </a:xfrm>
          <a:solidFill>
            <a:schemeClr val="tx1">
              <a:lumMod val="85000"/>
              <a:lumOff val="15000"/>
              <a:alpha val="60000"/>
            </a:schemeClr>
          </a:solidFill>
        </p:grpSpPr>
        <p:sp>
          <p:nvSpPr>
            <p:cNvPr id="3" name="Rectangle 2"/>
            <p:cNvSpPr/>
            <p:nvPr/>
          </p:nvSpPr>
          <p:spPr>
            <a:xfrm>
              <a:off x="8696293" y="0"/>
              <a:ext cx="2607581" cy="3342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8696293" y="3515710"/>
              <a:ext cx="2607581" cy="3342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 Placeholder 4"/>
          <p:cNvSpPr txBox="1">
            <a:spLocks/>
          </p:cNvSpPr>
          <p:nvPr/>
        </p:nvSpPr>
        <p:spPr>
          <a:xfrm>
            <a:off x="4834514" y="965600"/>
            <a:ext cx="5937832" cy="1009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4800" dirty="0">
                <a:solidFill>
                  <a:schemeClr val="bg1">
                    <a:lumMod val="50000"/>
                  </a:schemeClr>
                </a:solidFill>
                <a:latin typeface="Bebas Neue" panose="020B0606020202050201" pitchFamily="34" charset="0"/>
                <a:cs typeface="Calibri"/>
              </a:rPr>
              <a:t>GAMING STUDIOS</a:t>
            </a:r>
            <a:endParaRPr lang="id-ID" sz="4800" dirty="0">
              <a:solidFill>
                <a:schemeClr val="bg1">
                  <a:lumMod val="50000"/>
                </a:schemeClr>
              </a:solidFill>
              <a:latin typeface="Bebas Neue" panose="020B0606020202050201" pitchFamily="34" charset="0"/>
              <a:cs typeface="Calibri"/>
            </a:endParaRPr>
          </a:p>
        </p:txBody>
      </p:sp>
      <p:sp>
        <p:nvSpPr>
          <p:cNvPr id="13" name="Rectangle 12"/>
          <p:cNvSpPr/>
          <p:nvPr/>
        </p:nvSpPr>
        <p:spPr>
          <a:xfrm>
            <a:off x="4948814" y="1875839"/>
            <a:ext cx="235745" cy="56267"/>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 Placeholder 4"/>
          <p:cNvSpPr txBox="1">
            <a:spLocks/>
          </p:cNvSpPr>
          <p:nvPr/>
        </p:nvSpPr>
        <p:spPr>
          <a:xfrm>
            <a:off x="4847212" y="827208"/>
            <a:ext cx="2901081" cy="379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65000"/>
                  </a:schemeClr>
                </a:solidFill>
                <a:latin typeface="Segoe UI" panose="020B0502040204020203" pitchFamily="34" charset="0"/>
                <a:cs typeface="Segoe UI" panose="020B0502040204020203" pitchFamily="34" charset="0"/>
              </a:rPr>
              <a:t>MEDIA &amp; ENTERTAINMENT</a:t>
            </a:r>
            <a:endParaRPr lang="id-ID" sz="1400" dirty="0">
              <a:solidFill>
                <a:schemeClr val="bg1">
                  <a:lumMod val="65000"/>
                </a:schemeClr>
              </a:solidFill>
              <a:latin typeface="Segoe UI" panose="020B0502040204020203" pitchFamily="34" charset="0"/>
              <a:cs typeface="Segoe UI" panose="020B0502040204020203" pitchFamily="34" charset="0"/>
            </a:endParaRPr>
          </a:p>
        </p:txBody>
      </p:sp>
      <p:sp>
        <p:nvSpPr>
          <p:cNvPr id="11" name="Text Placeholder 4"/>
          <p:cNvSpPr txBox="1">
            <a:spLocks/>
          </p:cNvSpPr>
          <p:nvPr/>
        </p:nvSpPr>
        <p:spPr>
          <a:xfrm>
            <a:off x="4956600" y="2197936"/>
            <a:ext cx="3174734" cy="4070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DHRUVA INTERACTIVE</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ROCKSTAR GAMES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LAKSHYA DIGITAL</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YOOZOO GAMES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SUMO DIGITAL</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NUKEBOX STUDIOS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MOONFROG LABS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NAZARA</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NODDING HEAD GAMES</a:t>
            </a:r>
            <a:endParaRPr lang="id-ID" sz="1800" dirty="0">
              <a:latin typeface="Segoe UI Light" panose="020B0502040204020203" pitchFamily="34" charset="0"/>
              <a:cs typeface="Segoe UI Light" panose="020B0502040204020203" pitchFamily="34" charset="0"/>
            </a:endParaRPr>
          </a:p>
        </p:txBody>
      </p:sp>
      <p:pic>
        <p:nvPicPr>
          <p:cNvPr id="7" name="Picture Placeholder 6" descr="Mobile Game-01.jpg"/>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t="-29"/>
          <a:stretch/>
        </p:blipFill>
        <p:spPr>
          <a:xfrm>
            <a:off x="733393" y="-985"/>
            <a:ext cx="2607582" cy="3343275"/>
          </a:xfrm>
          <a:effectLst/>
        </p:spPr>
      </p:pic>
      <p:pic>
        <p:nvPicPr>
          <p:cNvPr id="9" name="Picture Placeholder 8" descr="Mobile Game-02.jpg"/>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733393" y="3515710"/>
            <a:ext cx="2607582" cy="3343275"/>
          </a:xfrm>
          <a:effectLst/>
        </p:spPr>
      </p:pic>
      <p:pic>
        <p:nvPicPr>
          <p:cNvPr id="5" name="Picture Placeholder 4" descr="Mobile Game-04.jpg"/>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1799771" y="1975450"/>
            <a:ext cx="2607582" cy="3343275"/>
          </a:xfrm>
          <a:effectLst/>
        </p:spPr>
      </p:pic>
      <p:sp>
        <p:nvSpPr>
          <p:cNvPr id="15" name="Text Placeholder 4"/>
          <p:cNvSpPr txBox="1">
            <a:spLocks/>
          </p:cNvSpPr>
          <p:nvPr/>
        </p:nvSpPr>
        <p:spPr>
          <a:xfrm>
            <a:off x="8253960" y="2209244"/>
            <a:ext cx="3174734" cy="4070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LITTLE RED ZOMBIES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99 GAMES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FLYING ROBOT STUDIOS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HOLY COW PRODUCTIONS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OGREHEAD STUDIOS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APAR GAMES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MINDBOX</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LUCID LABS</a:t>
            </a:r>
          </a:p>
          <a:p>
            <a:pPr marL="0" indent="0" algn="just">
              <a:lnSpc>
                <a:spcPct val="114000"/>
              </a:lnSpc>
              <a:buNone/>
              <a:defRPr/>
            </a:pPr>
            <a:r>
              <a:rPr lang="en-US" sz="1800" dirty="0">
                <a:latin typeface="Segoe UI Light" panose="020B0502040204020203" pitchFamily="34" charset="0"/>
                <a:cs typeface="Segoe UI Light" panose="020B0502040204020203" pitchFamily="34" charset="0"/>
              </a:rPr>
              <a:t>SMARTVIZX</a:t>
            </a:r>
            <a:endParaRPr lang="id-ID" sz="1800" dirty="0">
              <a:latin typeface="Segoe UI Light" panose="020B0502040204020203" pitchFamily="34" charset="0"/>
              <a:cs typeface="Segoe UI Light" panose="020B0502040204020203" pitchFamily="34" charset="0"/>
            </a:endParaRPr>
          </a:p>
        </p:txBody>
      </p:sp>
      <p:sp>
        <p:nvSpPr>
          <p:cNvPr id="17" name="Rectangle 16"/>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168164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1"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6936802" y="2059907"/>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sp>
        <p:nvSpPr>
          <p:cNvPr id="14" name="Text Placeholder 4"/>
          <p:cNvSpPr txBox="1">
            <a:spLocks/>
          </p:cNvSpPr>
          <p:nvPr/>
        </p:nvSpPr>
        <p:spPr>
          <a:xfrm>
            <a:off x="6763225" y="1406070"/>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ZICA PROGRAMS</a:t>
            </a:r>
            <a:endParaRPr lang="id-ID" dirty="0">
              <a:solidFill>
                <a:schemeClr val="bg1">
                  <a:lumMod val="50000"/>
                </a:schemeClr>
              </a:solidFill>
              <a:latin typeface="Bebas Neue" panose="020B0606020202050201" pitchFamily="34" charset="0"/>
              <a:cs typeface="Calibri"/>
            </a:endParaRPr>
          </a:p>
        </p:txBody>
      </p:sp>
      <p:sp>
        <p:nvSpPr>
          <p:cNvPr id="21" name="Text Placeholder 4"/>
          <p:cNvSpPr txBox="1">
            <a:spLocks/>
          </p:cNvSpPr>
          <p:nvPr/>
        </p:nvSpPr>
        <p:spPr>
          <a:xfrm>
            <a:off x="6841619" y="2392471"/>
            <a:ext cx="5103638" cy="3848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defRPr/>
            </a:pPr>
            <a:r>
              <a:rPr lang="id-ID" sz="1800" dirty="0">
                <a:solidFill>
                  <a:schemeClr val="bg1">
                    <a:lumMod val="50000"/>
                  </a:schemeClr>
                </a:solidFill>
                <a:latin typeface="Segoe UI Light" panose="020B0502040204020203" pitchFamily="34" charset="0"/>
                <a:cs typeface="Segoe UI Light" panose="020B0502040204020203" pitchFamily="34" charset="0"/>
              </a:rPr>
              <a:t>ANIMATION</a:t>
            </a:r>
            <a:endParaRPr lang="en-US" sz="1800" dirty="0">
              <a:solidFill>
                <a:schemeClr val="bg1">
                  <a:lumMod val="50000"/>
                </a:schemeClr>
              </a:solidFill>
              <a:latin typeface="Segoe UI Light" panose="020B0502040204020203" pitchFamily="34" charset="0"/>
              <a:cs typeface="Segoe UI Light" panose="020B0502040204020203" pitchFamily="34" charset="0"/>
            </a:endParaRP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VISUAL EFFECTS</a:t>
            </a:r>
            <a:endParaRPr lang="id-ID" sz="1800" dirty="0">
              <a:solidFill>
                <a:schemeClr val="bg1">
                  <a:lumMod val="50000"/>
                </a:schemeClr>
              </a:solidFill>
              <a:latin typeface="Segoe UI Light" panose="020B0502040204020203" pitchFamily="34" charset="0"/>
              <a:cs typeface="Segoe UI Light" panose="020B0502040204020203" pitchFamily="34" charset="0"/>
            </a:endParaRPr>
          </a:p>
          <a:p>
            <a:pPr>
              <a:lnSpc>
                <a:spcPct val="114000"/>
              </a:lnSpc>
              <a:defRPr/>
            </a:pPr>
            <a:r>
              <a:rPr lang="id-ID" sz="1800" dirty="0">
                <a:solidFill>
                  <a:schemeClr val="bg1">
                    <a:lumMod val="50000"/>
                  </a:schemeClr>
                </a:solidFill>
                <a:latin typeface="Segoe UI Light" panose="020B0502040204020203" pitchFamily="34" charset="0"/>
                <a:cs typeface="Segoe UI Light" panose="020B0502040204020203" pitchFamily="34" charset="0"/>
              </a:rPr>
              <a:t>GAMING</a:t>
            </a:r>
            <a:endParaRPr lang="en-US" sz="1800" dirty="0">
              <a:solidFill>
                <a:schemeClr val="bg1">
                  <a:lumMod val="50000"/>
                </a:schemeClr>
              </a:solidFill>
              <a:latin typeface="Segoe UI Light" panose="020B0502040204020203" pitchFamily="34" charset="0"/>
              <a:cs typeface="Segoe UI Light" panose="020B0502040204020203" pitchFamily="34" charset="0"/>
            </a:endParaRP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FASHION DESIGN</a:t>
            </a: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INTERIOR DESIGN</a:t>
            </a:r>
            <a:endParaRPr lang="id-ID" sz="1800" dirty="0">
              <a:solidFill>
                <a:schemeClr val="bg1">
                  <a:lumMod val="50000"/>
                </a:schemeClr>
              </a:solidFill>
              <a:latin typeface="Segoe UI Light" panose="020B0502040204020203" pitchFamily="34" charset="0"/>
              <a:cs typeface="Segoe UI Light" panose="020B0502040204020203" pitchFamily="34" charset="0"/>
            </a:endParaRP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GRAPHIC &amp; WEB DESIGN</a:t>
            </a: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DIGITAL MARKETING</a:t>
            </a: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PHOTOGRAPHY</a:t>
            </a:r>
          </a:p>
          <a:p>
            <a:pPr>
              <a:lnSpc>
                <a:spcPct val="114000"/>
              </a:lnSpc>
              <a:defRPr/>
            </a:pPr>
            <a:r>
              <a:rPr lang="en-US" sz="1800" dirty="0">
                <a:solidFill>
                  <a:schemeClr val="bg1">
                    <a:lumMod val="50000"/>
                  </a:schemeClr>
                </a:solidFill>
                <a:latin typeface="Segoe UI Light" panose="020B0502040204020203" pitchFamily="34" charset="0"/>
                <a:cs typeface="Segoe UI Light" panose="020B0502040204020203" pitchFamily="34" charset="0"/>
              </a:rPr>
              <a:t>EDITING</a:t>
            </a:r>
            <a:endParaRPr lang="id-ID" sz="1800" dirty="0">
              <a:solidFill>
                <a:schemeClr val="bg1">
                  <a:lumMod val="50000"/>
                </a:schemeClr>
              </a:solidFill>
              <a:latin typeface="Segoe UI Light" panose="020B0502040204020203" pitchFamily="34" charset="0"/>
              <a:cs typeface="Segoe UI Light" panose="020B0502040204020203"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6064682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1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914451" y="644361"/>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ZICA CAREER PROGRAMS</a:t>
            </a:r>
            <a:endParaRPr lang="id-ID"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1028752" y="1300617"/>
            <a:ext cx="235745" cy="51152"/>
          </a:xfrm>
          <a:prstGeom prst="rect">
            <a:avLst/>
          </a:prstGeom>
          <a:gradFill>
            <a:gsLst>
              <a:gs pos="0">
                <a:schemeClr val="accent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992844" y="1738338"/>
            <a:ext cx="5938043" cy="45725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2000" b="1" dirty="0">
                <a:solidFill>
                  <a:schemeClr val="accent5">
                    <a:lumMod val="75000"/>
                  </a:schemeClr>
                </a:solidFill>
                <a:latin typeface="Segoe UI Light" panose="020B0502040204020203" pitchFamily="34" charset="0"/>
                <a:cs typeface="Segoe UI Light" panose="020B0502040204020203" pitchFamily="34" charset="0"/>
              </a:rPr>
              <a:t>PROFESSIONAL CAREER DEVELOPMENT PROGRAMS</a:t>
            </a:r>
            <a:endParaRPr lang="id-ID" sz="2000" b="1" dirty="0">
              <a:solidFill>
                <a:schemeClr val="accent5">
                  <a:lumMod val="75000"/>
                </a:schemeClr>
              </a:solidFill>
              <a:latin typeface="Segoe UI Light" panose="020B0502040204020203" pitchFamily="34" charset="0"/>
              <a:cs typeface="Segoe UI Light" panose="020B0502040204020203" pitchFamily="34" charset="0"/>
            </a:endParaRPr>
          </a:p>
          <a:p>
            <a:pPr marL="0" indent="0">
              <a:lnSpc>
                <a:spcPct val="150000"/>
              </a:lnSpc>
              <a:buNone/>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PCDP IN ANIMATION VISUAL EFFECTS</a:t>
            </a:r>
          </a:p>
          <a:p>
            <a:pPr marL="0" indent="0">
              <a:lnSpc>
                <a:spcPct val="150000"/>
              </a:lnSpc>
              <a:buNone/>
              <a:defRPr/>
            </a:pPr>
            <a:endParaRPr lang="en-US" sz="2000" b="1" dirty="0">
              <a:solidFill>
                <a:schemeClr val="accent5">
                  <a:lumMod val="75000"/>
                </a:schemeClr>
              </a:solidFill>
              <a:latin typeface="Segoe UI Light" panose="020B0502040204020203" pitchFamily="34" charset="0"/>
              <a:cs typeface="Segoe UI Light" panose="020B0502040204020203" pitchFamily="34" charset="0"/>
            </a:endParaRPr>
          </a:p>
          <a:p>
            <a:pPr marL="0" indent="0">
              <a:lnSpc>
                <a:spcPct val="150000"/>
              </a:lnSpc>
              <a:buNone/>
              <a:defRPr/>
            </a:pPr>
            <a:r>
              <a:rPr lang="en-US" sz="2000" b="1" dirty="0">
                <a:solidFill>
                  <a:schemeClr val="accent5">
                    <a:lumMod val="75000"/>
                  </a:schemeClr>
                </a:solidFill>
                <a:latin typeface="Segoe UI Light" panose="020B0502040204020203" pitchFamily="34" charset="0"/>
                <a:cs typeface="Segoe UI Light" panose="020B0502040204020203" pitchFamily="34" charset="0"/>
              </a:rPr>
              <a:t>PROFESSIONAL DEVELOPMENT PROGRAMS</a:t>
            </a:r>
            <a:endParaRPr lang="en-US" sz="2000" dirty="0">
              <a:solidFill>
                <a:schemeClr val="tx1">
                  <a:lumMod val="75000"/>
                  <a:lumOff val="25000"/>
                </a:schemeClr>
              </a:solidFill>
              <a:latin typeface="Segoe UI Light" panose="020B0502040204020203" pitchFamily="34" charset="0"/>
              <a:cs typeface="Segoe UI Light" panose="020B0502040204020203" pitchFamily="34" charset="0"/>
            </a:endParaRPr>
          </a:p>
          <a:p>
            <a:pPr marL="0" indent="0">
              <a:lnSpc>
                <a:spcPct val="150000"/>
              </a:lnSpc>
              <a:buNone/>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PDP IN 3D </a:t>
            </a:r>
            <a:r>
              <a:rPr lang="id-ID" sz="2000" dirty="0">
                <a:solidFill>
                  <a:schemeClr val="tx1">
                    <a:lumMod val="75000"/>
                    <a:lumOff val="25000"/>
                  </a:schemeClr>
                </a:solidFill>
                <a:latin typeface="Segoe UI Light" panose="020B0502040204020203" pitchFamily="34" charset="0"/>
                <a:cs typeface="Segoe UI Light" panose="020B0502040204020203" pitchFamily="34" charset="0"/>
              </a:rPr>
              <a:t>ANIMATION </a:t>
            </a: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VISUAL EFFECTS</a:t>
            </a:r>
          </a:p>
          <a:p>
            <a:pPr marL="0" indent="0">
              <a:lnSpc>
                <a:spcPct val="150000"/>
              </a:lnSpc>
              <a:buNone/>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PDP IN </a:t>
            </a:r>
            <a:r>
              <a:rPr lang="id-ID" sz="2000" dirty="0">
                <a:solidFill>
                  <a:schemeClr val="tx1">
                    <a:lumMod val="75000"/>
                    <a:lumOff val="25000"/>
                  </a:schemeClr>
                </a:solidFill>
                <a:latin typeface="Segoe UI Light" panose="020B0502040204020203" pitchFamily="34" charset="0"/>
                <a:cs typeface="Segoe UI Light" panose="020B0502040204020203" pitchFamily="34" charset="0"/>
              </a:rPr>
              <a:t>FILM MAKING</a:t>
            </a: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 VISUAL EFFECTS</a:t>
            </a:r>
          </a:p>
          <a:p>
            <a:pPr marL="0" indent="0">
              <a:lnSpc>
                <a:spcPct val="150000"/>
              </a:lnSpc>
              <a:buNone/>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PDP IN FASHION DESIGN</a:t>
            </a:r>
          </a:p>
          <a:p>
            <a:pPr marL="0" indent="0">
              <a:lnSpc>
                <a:spcPct val="150000"/>
              </a:lnSpc>
              <a:buNone/>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PDP IN INTERIOR DESIGN</a:t>
            </a:r>
            <a:endParaRPr lang="en-US" sz="2000"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9" name="Rectangle 8"/>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
        <p:nvSpPr>
          <p:cNvPr id="2" name="TextBox 1"/>
          <p:cNvSpPr txBox="1"/>
          <p:nvPr/>
        </p:nvSpPr>
        <p:spPr>
          <a:xfrm>
            <a:off x="7732059" y="1738338"/>
            <a:ext cx="4047565" cy="4572534"/>
          </a:xfrm>
          <a:prstGeom prst="rect">
            <a:avLst/>
          </a:prstGeom>
          <a:noFill/>
        </p:spPr>
        <p:txBody>
          <a:bodyPr wrap="square" rtlCol="0">
            <a:spAutoFit/>
          </a:bodyPr>
          <a:lstStyle/>
          <a:p>
            <a:pPr>
              <a:lnSpc>
                <a:spcPct val="114000"/>
              </a:lnSpc>
              <a:defRPr/>
            </a:pPr>
            <a:r>
              <a:rPr lang="en-US" sz="2000" b="1" dirty="0">
                <a:solidFill>
                  <a:schemeClr val="accent5">
                    <a:lumMod val="75000"/>
                  </a:schemeClr>
                </a:solidFill>
                <a:latin typeface="Segoe UI Light" panose="020B0502040204020203" pitchFamily="34" charset="0"/>
                <a:cs typeface="Segoe UI Light" panose="020B0502040204020203" pitchFamily="34" charset="0"/>
              </a:rPr>
              <a:t>PROFESSIONAL PROGRAMS</a:t>
            </a:r>
            <a:r>
              <a:rPr lang="id-ID" sz="2000" b="1" dirty="0">
                <a:solidFill>
                  <a:schemeClr val="accent5">
                    <a:lumMod val="75000"/>
                  </a:schemeClr>
                </a:solidFill>
                <a:latin typeface="Segoe UI Light" panose="020B0502040204020203" pitchFamily="34" charset="0"/>
                <a:cs typeface="Segoe UI Light" panose="020B0502040204020203" pitchFamily="34" charset="0"/>
              </a:rPr>
              <a:t>:</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2D ANIMATION</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3D ANIMATION</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VISUAL EFFECTS</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ADV GAME ART &amp; DESIGN</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FASHION DESIGN</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INTERIOR DESIGN</a:t>
            </a:r>
          </a:p>
          <a:p>
            <a:pPr>
              <a:lnSpc>
                <a:spcPct val="150000"/>
              </a:lnSpc>
              <a:spcBef>
                <a:spcPts val="1000"/>
              </a:spcBef>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PP IN GRAPHIC DESIGN</a:t>
            </a:r>
            <a:endParaRPr lang="en-IN" dirty="0"/>
          </a:p>
        </p:txBody>
      </p:sp>
    </p:spTree>
    <p:extLst>
      <p:ext uri="{BB962C8B-B14F-4D97-AF65-F5344CB8AC3E}">
        <p14:creationId xmlns:p14="http://schemas.microsoft.com/office/powerpoint/2010/main" val="719694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PCDP IN ANIMATION VISUAL EFFECTS</a:t>
            </a:r>
            <a:endParaRPr lang="id-ID" sz="2500"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496421" y="2116313"/>
            <a:ext cx="5074127" cy="2984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5 Days a week (Monday to Friday)</a:t>
            </a:r>
          </a:p>
          <a:p>
            <a:r>
              <a:rPr lang="en-US" sz="1800" dirty="0"/>
              <a:t>Everyday 2 Hrs. (Theory – 1 Hr. &amp; Practical 1 Hr.)</a:t>
            </a:r>
          </a:p>
          <a:p>
            <a:r>
              <a:rPr lang="en-US" sz="1800" dirty="0"/>
              <a:t>Duration: 36 Months</a:t>
            </a:r>
          </a:p>
          <a:p>
            <a:r>
              <a:rPr lang="en-US" sz="1800" dirty="0"/>
              <a:t>Total Hours: 1440 Hours</a:t>
            </a:r>
          </a:p>
          <a:p>
            <a:pPr lvl="1"/>
            <a:r>
              <a:rPr lang="en-US" sz="1600" dirty="0"/>
              <a:t>Theory: 641 Hrs.</a:t>
            </a:r>
          </a:p>
          <a:p>
            <a:pPr lvl="1"/>
            <a:r>
              <a:rPr lang="en-US" sz="1600" dirty="0"/>
              <a:t>Practical: 641 Hrs.</a:t>
            </a:r>
          </a:p>
          <a:p>
            <a:pPr lvl="1"/>
            <a:r>
              <a:rPr lang="en-US" sz="1600" dirty="0"/>
              <a:t>Project: 158 Hrs.</a:t>
            </a:r>
          </a:p>
          <a:p>
            <a:pPr marL="228600" lvl="1">
              <a:spcBef>
                <a:spcPts val="1000"/>
              </a:spcBef>
            </a:pPr>
            <a:r>
              <a:rPr lang="en-US" sz="1800" dirty="0"/>
              <a:t>Saturday – Workshop / Activity</a:t>
            </a:r>
          </a:p>
        </p:txBody>
      </p:sp>
      <p:sp>
        <p:nvSpPr>
          <p:cNvPr id="9" name="Text Placeholder 4"/>
          <p:cNvSpPr txBox="1">
            <a:spLocks/>
          </p:cNvSpPr>
          <p:nvPr/>
        </p:nvSpPr>
        <p:spPr>
          <a:xfrm>
            <a:off x="5747657" y="1742388"/>
            <a:ext cx="5936343" cy="4867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a:t>LEARNING OBJECTIVE: </a:t>
            </a:r>
          </a:p>
          <a:p>
            <a:pPr marL="0" indent="0">
              <a:lnSpc>
                <a:spcPct val="150000"/>
              </a:lnSpc>
              <a:buNone/>
            </a:pPr>
            <a:r>
              <a:rPr lang="en-US" sz="1800" dirty="0"/>
              <a:t>This is a comprehensive certificate program that deals with all the important aspects of 2D, 3D &amp; Visual Effects. The student begins with learning all the creative development exercises with manual and digital 2D animation processes. The second module starts with all the basic elements of 3D digital art which in the later module progresses into advanced 3D Digital art and character animation. The remaining modules of the program deal with different aspects of Dynamics, tracking, and advanced Visual effects which are generally used in production studios. </a:t>
            </a:r>
            <a:endParaRPr lang="en-US" sz="1600" dirty="0"/>
          </a:p>
        </p:txBody>
      </p:sp>
      <p:sp>
        <p:nvSpPr>
          <p:cNvPr id="14" name="Rectangle 13"/>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4838831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555557662"/>
              </p:ext>
            </p:extLst>
          </p:nvPr>
        </p:nvGraphicFramePr>
        <p:xfrm>
          <a:off x="1372021" y="1272121"/>
          <a:ext cx="2581416" cy="5125720"/>
        </p:xfrm>
        <a:graphic>
          <a:graphicData uri="http://schemas.openxmlformats.org/drawingml/2006/table">
            <a:tbl>
              <a:tblPr firstRow="1" bandRow="1">
                <a:tableStyleId>{5C22544A-7EE6-4342-B048-85BDC9FD1C3A}</a:tableStyleId>
              </a:tblPr>
              <a:tblGrid>
                <a:gridCol w="2581416">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nSpc>
                          <a:spcPct val="100000"/>
                        </a:lnSpc>
                        <a:spcBef>
                          <a:spcPts val="600"/>
                        </a:spcBef>
                      </a:pPr>
                      <a:r>
                        <a:rPr lang="en-US" sz="1500" dirty="0"/>
                        <a:t>Preface</a:t>
                      </a:r>
                      <a:endParaRPr lang="en-IN" sz="1500" dirty="0"/>
                    </a:p>
                    <a:p>
                      <a:pPr marL="285750" lvl="0" indent="-285750">
                        <a:lnSpc>
                          <a:spcPct val="100000"/>
                        </a:lnSpc>
                        <a:spcBef>
                          <a:spcPts val="600"/>
                        </a:spcBef>
                      </a:pPr>
                      <a:r>
                        <a:rPr lang="en-US" sz="1500" dirty="0"/>
                        <a:t>Sketching</a:t>
                      </a:r>
                      <a:endParaRPr lang="en-IN" sz="1500" dirty="0"/>
                    </a:p>
                    <a:p>
                      <a:pPr marL="285750" lvl="0" indent="-285750">
                        <a:lnSpc>
                          <a:spcPct val="100000"/>
                        </a:lnSpc>
                        <a:spcBef>
                          <a:spcPts val="600"/>
                        </a:spcBef>
                      </a:pPr>
                      <a:r>
                        <a:rPr lang="en-US" sz="1500" dirty="0"/>
                        <a:t>Human Figure Study</a:t>
                      </a:r>
                      <a:endParaRPr lang="en-IN" sz="1500" dirty="0"/>
                    </a:p>
                    <a:p>
                      <a:pPr marL="285750" lvl="0" indent="-285750">
                        <a:lnSpc>
                          <a:spcPct val="100000"/>
                        </a:lnSpc>
                        <a:spcBef>
                          <a:spcPts val="600"/>
                        </a:spcBef>
                      </a:pPr>
                      <a:r>
                        <a:rPr lang="en-US" sz="1500" dirty="0"/>
                        <a:t>Animal Study</a:t>
                      </a:r>
                      <a:endParaRPr lang="en-IN" sz="1500" dirty="0"/>
                    </a:p>
                    <a:p>
                      <a:pPr marL="285750" lvl="0" indent="-285750">
                        <a:lnSpc>
                          <a:spcPct val="100000"/>
                        </a:lnSpc>
                        <a:spcBef>
                          <a:spcPts val="600"/>
                        </a:spcBef>
                      </a:pPr>
                      <a:r>
                        <a:rPr lang="en-US" sz="1500" dirty="0"/>
                        <a:t>Perspective Study</a:t>
                      </a:r>
                      <a:endParaRPr lang="en-IN" sz="1500" dirty="0"/>
                    </a:p>
                    <a:p>
                      <a:pPr marL="285750" lvl="0" indent="-285750">
                        <a:lnSpc>
                          <a:spcPct val="100000"/>
                        </a:lnSpc>
                        <a:spcBef>
                          <a:spcPts val="600"/>
                        </a:spcBef>
                      </a:pPr>
                      <a:r>
                        <a:rPr lang="en-US" sz="1500" dirty="0"/>
                        <a:t>Colour Theory</a:t>
                      </a:r>
                      <a:endParaRPr lang="en-IN" sz="1500" dirty="0"/>
                    </a:p>
                    <a:p>
                      <a:pPr marL="285750" lvl="0" indent="-285750">
                        <a:lnSpc>
                          <a:spcPct val="100000"/>
                        </a:lnSpc>
                        <a:spcBef>
                          <a:spcPts val="600"/>
                        </a:spcBef>
                      </a:pPr>
                      <a:r>
                        <a:rPr lang="en-US" sz="1500" dirty="0"/>
                        <a:t>Story</a:t>
                      </a:r>
                    </a:p>
                    <a:p>
                      <a:pPr marL="285750" lvl="0" indent="-285750">
                        <a:lnSpc>
                          <a:spcPct val="100000"/>
                        </a:lnSpc>
                        <a:spcBef>
                          <a:spcPts val="600"/>
                        </a:spcBef>
                      </a:pPr>
                      <a:r>
                        <a:rPr lang="en-US" sz="1500" dirty="0"/>
                        <a:t>Master Layout Design</a:t>
                      </a:r>
                      <a:endParaRPr lang="en-IN" sz="1500" dirty="0"/>
                    </a:p>
                    <a:p>
                      <a:pPr marL="285750" lvl="0" indent="-285750">
                        <a:lnSpc>
                          <a:spcPct val="100000"/>
                        </a:lnSpc>
                        <a:spcBef>
                          <a:spcPts val="600"/>
                        </a:spcBef>
                      </a:pPr>
                      <a:r>
                        <a:rPr lang="en-US" sz="1500" dirty="0"/>
                        <a:t>Character Design</a:t>
                      </a:r>
                      <a:endParaRPr lang="en-IN" sz="1500" dirty="0"/>
                    </a:p>
                    <a:p>
                      <a:pPr marL="285750" lvl="0" indent="-285750">
                        <a:lnSpc>
                          <a:spcPct val="100000"/>
                        </a:lnSpc>
                        <a:spcBef>
                          <a:spcPts val="600"/>
                        </a:spcBef>
                      </a:pPr>
                      <a:r>
                        <a:rPr lang="en-US" sz="1500" dirty="0"/>
                        <a:t>Digital Illustration </a:t>
                      </a:r>
                      <a:endParaRPr lang="en-IN" sz="1500" dirty="0"/>
                    </a:p>
                    <a:p>
                      <a:pPr marL="285750" lvl="0" indent="-285750">
                        <a:lnSpc>
                          <a:spcPct val="100000"/>
                        </a:lnSpc>
                        <a:spcBef>
                          <a:spcPts val="600"/>
                        </a:spcBef>
                      </a:pPr>
                      <a:r>
                        <a:rPr lang="en-US" sz="1500" dirty="0"/>
                        <a:t>Storyboard</a:t>
                      </a:r>
                      <a:endParaRPr lang="en-IN" sz="1500" dirty="0"/>
                    </a:p>
                    <a:p>
                      <a:pPr marL="285750" lvl="0" indent="-285750">
                        <a:lnSpc>
                          <a:spcPct val="100000"/>
                        </a:lnSpc>
                        <a:spcBef>
                          <a:spcPts val="600"/>
                        </a:spcBef>
                      </a:pPr>
                      <a:r>
                        <a:rPr lang="en-US" sz="1500" dirty="0"/>
                        <a:t>Computer Graphics </a:t>
                      </a:r>
                      <a:endParaRPr lang="en-IN" sz="1500" dirty="0"/>
                    </a:p>
                    <a:p>
                      <a:pPr marL="285750" lvl="0" indent="-285750">
                        <a:lnSpc>
                          <a:spcPct val="100000"/>
                        </a:lnSpc>
                        <a:spcBef>
                          <a:spcPts val="600"/>
                        </a:spcBef>
                      </a:pPr>
                      <a:r>
                        <a:rPr lang="en-US" sz="1500" dirty="0"/>
                        <a:t>Digital 2D Animation </a:t>
                      </a:r>
                      <a:endParaRPr lang="en-IN" dirty="0"/>
                    </a:p>
                  </a:txBody>
                  <a:tcPr/>
                </a:tc>
                <a:extLst>
                  <a:ext uri="{0D108BD9-81ED-4DB2-BD59-A6C34878D82A}">
                    <a16:rowId xmlns:a16="http://schemas.microsoft.com/office/drawing/2014/main" val="10001"/>
                  </a:ext>
                </a:extLst>
              </a:tr>
              <a:tr h="370840">
                <a:tc>
                  <a:txBody>
                    <a:bodyPr/>
                    <a:lstStyle/>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Photoshop</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Illustrator</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Animate</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92138636"/>
              </p:ext>
            </p:extLst>
          </p:nvPr>
        </p:nvGraphicFramePr>
        <p:xfrm>
          <a:off x="4505603" y="1272121"/>
          <a:ext cx="2581200" cy="3525520"/>
        </p:xfrm>
        <a:graphic>
          <a:graphicData uri="http://schemas.openxmlformats.org/drawingml/2006/table">
            <a:tbl>
              <a:tblPr firstRow="1" bandRow="1">
                <a:tableStyleId>{5C22544A-7EE6-4342-B048-85BDC9FD1C3A}</a:tableStyleId>
              </a:tblPr>
              <a:tblGrid>
                <a:gridCol w="2581200">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Video &amp; Audio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Stop-motion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Prop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Character Modeling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Texturing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Lighting &amp; Shading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Rigging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Audition</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6603017"/>
              </p:ext>
            </p:extLst>
          </p:nvPr>
        </p:nvGraphicFramePr>
        <p:xfrm>
          <a:off x="7638968" y="1272121"/>
          <a:ext cx="2581200" cy="2839720"/>
        </p:xfrm>
        <a:graphic>
          <a:graphicData uri="http://schemas.openxmlformats.org/drawingml/2006/table">
            <a:tbl>
              <a:tblPr firstRow="1" bandRow="1">
                <a:tableStyleId>{5C22544A-7EE6-4342-B048-85BDC9FD1C3A}</a:tableStyleId>
              </a:tblPr>
              <a:tblGrid>
                <a:gridCol w="2581200">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3D Character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Advance Modeling &amp; Sculpting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Advanced 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Advanced Lighting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Z-Brush</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Substance painter</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Nuke</a:t>
                      </a:r>
                      <a:endParaRPr lang="en-IN" dirty="0"/>
                    </a:p>
                  </a:txBody>
                  <a:tcPr/>
                </a:tc>
                <a:extLst>
                  <a:ext uri="{0D108BD9-81ED-4DB2-BD59-A6C34878D82A}">
                    <a16:rowId xmlns:a16="http://schemas.microsoft.com/office/drawing/2014/main" val="10002"/>
                  </a:ext>
                </a:extLst>
              </a:tr>
            </a:tbl>
          </a:graphicData>
        </a:graphic>
      </p:graphicFrame>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PCDP IN ANIMATION VISUAL EFFECTS</a:t>
            </a:r>
            <a:endParaRPr lang="id-ID" sz="2500" dirty="0">
              <a:solidFill>
                <a:schemeClr val="bg1">
                  <a:lumMod val="50000"/>
                </a:schemeClr>
              </a:solidFill>
              <a:latin typeface="Bebas Neue" panose="020B0606020202050201" pitchFamily="34" charset="0"/>
              <a:cs typeface="Calibri"/>
            </a:endParaRPr>
          </a:p>
        </p:txBody>
      </p:sp>
      <p:sp>
        <p:nvSpPr>
          <p:cNvPr id="19" name="Rectangle 18"/>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694105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6950782" y="1943329"/>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WHY ZICA</a:t>
            </a:r>
            <a:endParaRPr lang="id-ID"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7065083" y="2674931"/>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7029176" y="2929731"/>
            <a:ext cx="4959624" cy="196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PIONEER IN ANIMATION EDUCATION</a:t>
            </a:r>
          </a:p>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ALL INDIA BRAND PRESENCE</a:t>
            </a:r>
          </a:p>
          <a:p>
            <a:pPr marL="0" indent="0">
              <a:lnSpc>
                <a:spcPct val="114000"/>
              </a:lnSpc>
              <a:buNone/>
              <a:defRPr/>
            </a:pPr>
            <a:r>
              <a:rPr lang="en-US" sz="2200" dirty="0">
                <a:solidFill>
                  <a:schemeClr val="tx1">
                    <a:lumMod val="50000"/>
                    <a:lumOff val="50000"/>
                  </a:schemeClr>
                </a:solidFill>
                <a:latin typeface="Segoe UI Light" panose="020B0502040204020203" pitchFamily="34" charset="0"/>
                <a:cs typeface="Segoe UI Light" panose="020B0502040204020203" pitchFamily="34" charset="0"/>
              </a:rPr>
              <a:t>DIVISION OF M&amp;E CONGLOMERATE</a:t>
            </a:r>
            <a:endParaRPr lang="id-ID" sz="22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3055499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781114641"/>
              </p:ext>
            </p:extLst>
          </p:nvPr>
        </p:nvGraphicFramePr>
        <p:xfrm>
          <a:off x="1372021" y="1272121"/>
          <a:ext cx="2581416" cy="3449320"/>
        </p:xfrm>
        <a:graphic>
          <a:graphicData uri="http://schemas.openxmlformats.org/drawingml/2006/table">
            <a:tbl>
              <a:tblPr firstRow="1" bandRow="1">
                <a:tableStyleId>{5C22544A-7EE6-4342-B048-85BDC9FD1C3A}</a:tableStyleId>
              </a:tblPr>
              <a:tblGrid>
                <a:gridCol w="2581416">
                  <a:extLst>
                    <a:ext uri="{9D8B030D-6E8A-4147-A177-3AD203B41FA5}">
                      <a16:colId xmlns:a16="http://schemas.microsoft.com/office/drawing/2014/main" val="20000"/>
                    </a:ext>
                  </a:extLst>
                </a:gridCol>
              </a:tblGrid>
              <a:tr h="370840">
                <a:tc>
                  <a:txBody>
                    <a:bodyPr/>
                    <a:lstStyle/>
                    <a:p>
                      <a:pPr algn="ctr"/>
                      <a:r>
                        <a:rPr lang="en-US" dirty="0"/>
                        <a:t>MODULE - 4</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Advance Character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Dynamics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Technical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Liquid Simulation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Compositing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X-Gen Plugin</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err="1">
                          <a:solidFill>
                            <a:schemeClr val="dk1"/>
                          </a:solidFill>
                          <a:effectLst/>
                          <a:latin typeface="+mn-lt"/>
                          <a:ea typeface="+mn-ea"/>
                          <a:cs typeface="+mn-cs"/>
                        </a:rPr>
                        <a:t>RealFlow</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After Effects</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Element 3D</a:t>
                      </a: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5409304"/>
              </p:ext>
            </p:extLst>
          </p:nvPr>
        </p:nvGraphicFramePr>
        <p:xfrm>
          <a:off x="4505603" y="1272121"/>
          <a:ext cx="2581200" cy="5049520"/>
        </p:xfrm>
        <a:graphic>
          <a:graphicData uri="http://schemas.openxmlformats.org/drawingml/2006/table">
            <a:tbl>
              <a:tblPr firstRow="1" bandRow="1">
                <a:tableStyleId>{5C22544A-7EE6-4342-B048-85BDC9FD1C3A}</a:tableStyleId>
              </a:tblPr>
              <a:tblGrid>
                <a:gridCol w="2581200">
                  <a:extLst>
                    <a:ext uri="{9D8B030D-6E8A-4147-A177-3AD203B41FA5}">
                      <a16:colId xmlns:a16="http://schemas.microsoft.com/office/drawing/2014/main" val="20000"/>
                    </a:ext>
                  </a:extLst>
                </a:gridCol>
              </a:tblGrid>
              <a:tr h="370840">
                <a:tc>
                  <a:txBody>
                    <a:bodyPr/>
                    <a:lstStyle/>
                    <a:p>
                      <a:pPr algn="ctr"/>
                      <a:r>
                        <a:rPr lang="en-US" dirty="0"/>
                        <a:t>MODULE - 5</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Digital 2D Tracking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Masking, </a:t>
                      </a:r>
                      <a:r>
                        <a:rPr lang="en-US" sz="1500" kern="1200" dirty="0" err="1">
                          <a:solidFill>
                            <a:schemeClr val="dk1"/>
                          </a:solidFill>
                          <a:latin typeface="+mn-lt"/>
                          <a:ea typeface="+mn-ea"/>
                          <a:cs typeface="+mn-cs"/>
                        </a:rPr>
                        <a:t>Rotoscope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err="1">
                          <a:solidFill>
                            <a:schemeClr val="dk1"/>
                          </a:solidFill>
                          <a:latin typeface="+mn-lt"/>
                          <a:ea typeface="+mn-ea"/>
                          <a:cs typeface="+mn-cs"/>
                        </a:rPr>
                        <a:t>Colour</a:t>
                      </a:r>
                      <a:r>
                        <a:rPr lang="en-US" sz="1500" kern="1200" dirty="0">
                          <a:solidFill>
                            <a:schemeClr val="dk1"/>
                          </a:solidFill>
                          <a:latin typeface="+mn-lt"/>
                          <a:ea typeface="+mn-ea"/>
                          <a:cs typeface="+mn-cs"/>
                        </a:rPr>
                        <a:t> Correction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Compose 3D render passes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Keying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Tracking Stabilize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Particles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Paint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Wire / Rig Removal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Camera Projection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Camera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Re-lighting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Mocha</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Fusion</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Nuke</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Silhouette</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99205927"/>
              </p:ext>
            </p:extLst>
          </p:nvPr>
        </p:nvGraphicFramePr>
        <p:xfrm>
          <a:off x="7638968" y="1272121"/>
          <a:ext cx="2581200" cy="4668520"/>
        </p:xfrm>
        <a:graphic>
          <a:graphicData uri="http://schemas.openxmlformats.org/drawingml/2006/table">
            <a:tbl>
              <a:tblPr firstRow="1" bandRow="1">
                <a:tableStyleId>{5C22544A-7EE6-4342-B048-85BDC9FD1C3A}</a:tableStyleId>
              </a:tblPr>
              <a:tblGrid>
                <a:gridCol w="2581200">
                  <a:extLst>
                    <a:ext uri="{9D8B030D-6E8A-4147-A177-3AD203B41FA5}">
                      <a16:colId xmlns:a16="http://schemas.microsoft.com/office/drawing/2014/main" val="20000"/>
                    </a:ext>
                  </a:extLst>
                </a:gridCol>
              </a:tblGrid>
              <a:tr h="370840">
                <a:tc>
                  <a:txBody>
                    <a:bodyPr/>
                    <a:lstStyle/>
                    <a:p>
                      <a:pPr algn="ctr"/>
                      <a:r>
                        <a:rPr lang="en-US" dirty="0"/>
                        <a:t>MODULE - 6</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Automatic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Manual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Object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Face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Camera solving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Pyro FX</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POP Solver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Flip Solver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Ocean Solver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Introduction to AR &amp; VR</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err="1">
                          <a:solidFill>
                            <a:schemeClr val="dk1"/>
                          </a:solidFill>
                          <a:effectLst/>
                          <a:latin typeface="+mn-lt"/>
                          <a:ea typeface="+mn-ea"/>
                          <a:cs typeface="+mn-cs"/>
                        </a:rPr>
                        <a:t>PFTrack</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3D Equalizer</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err="1">
                          <a:solidFill>
                            <a:schemeClr val="dk1"/>
                          </a:solidFill>
                          <a:effectLst/>
                          <a:latin typeface="+mn-lt"/>
                          <a:ea typeface="+mn-ea"/>
                          <a:cs typeface="+mn-cs"/>
                        </a:rPr>
                        <a:t>Syntheyes</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Houdini</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Unity</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PCDP IN ANIMATION VISUAL EFFECTS</a:t>
            </a:r>
            <a:endParaRPr lang="id-ID" sz="2500" dirty="0">
              <a:solidFill>
                <a:schemeClr val="bg1">
                  <a:lumMod val="50000"/>
                </a:schemeClr>
              </a:solidFill>
              <a:latin typeface="Bebas Neue" panose="020B0606020202050201" pitchFamily="34" charset="0"/>
              <a:cs typeface="Calibri"/>
            </a:endParaRPr>
          </a:p>
        </p:txBody>
      </p:sp>
      <p:sp>
        <p:nvSpPr>
          <p:cNvPr id="19" name="Rectangle 18"/>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3897421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PCDP IN ANIMATION VISUAL EFFECTS</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3371692"/>
          </a:xfrm>
          <a:prstGeom prst="rect">
            <a:avLst/>
          </a:prstGeom>
          <a:noFill/>
        </p:spPr>
        <p:txBody>
          <a:bodyPr wrap="square" rtlCol="0">
            <a:spAutoFit/>
          </a:bodyPr>
          <a:lstStyle/>
          <a:p>
            <a:pPr>
              <a:lnSpc>
                <a:spcPct val="150000"/>
              </a:lnSpc>
            </a:pPr>
            <a:r>
              <a:rPr lang="en-US" dirty="0"/>
              <a:t>The program completed students can work on multiple profiles such as Illustrator, Character designer, 3D Digital artist, Modeling specialist, Texturing artist, Character animator, CHF Technician, Compositor, VFX / Post-production supervisor, etc. These candidates can get fit into current needs as a generalist with a specialized skillset with most of the production studios.</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2465295"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Product Designer</a:t>
            </a:r>
          </a:p>
          <a:p>
            <a:pPr marL="285750" indent="-285750">
              <a:lnSpc>
                <a:spcPct val="150000"/>
              </a:lnSpc>
              <a:buFont typeface="Arial" panose="020B0604020202020204" pitchFamily="34" charset="0"/>
              <a:buChar char="•"/>
            </a:pPr>
            <a:r>
              <a:rPr lang="en-IN" sz="1600" dirty="0"/>
              <a:t>Texture Artist </a:t>
            </a:r>
            <a:endParaRPr lang="en-US" sz="1600" dirty="0"/>
          </a:p>
          <a:p>
            <a:pPr marL="285750" indent="-285750">
              <a:lnSpc>
                <a:spcPct val="150000"/>
              </a:lnSpc>
              <a:buFont typeface="Arial" panose="020B0604020202020204" pitchFamily="34" charset="0"/>
              <a:buChar char="•"/>
            </a:pPr>
            <a:r>
              <a:rPr lang="en-IN" sz="1600" dirty="0"/>
              <a:t>Lighting Technician </a:t>
            </a:r>
          </a:p>
          <a:p>
            <a:pPr marL="285750" indent="-285750">
              <a:lnSpc>
                <a:spcPct val="150000"/>
              </a:lnSpc>
              <a:buFont typeface="Arial" panose="020B0604020202020204" pitchFamily="34" charset="0"/>
              <a:buChar char="•"/>
            </a:pPr>
            <a:r>
              <a:rPr lang="en-IN" sz="1600" dirty="0"/>
              <a:t>Character Rigger </a:t>
            </a:r>
            <a:endParaRPr lang="en-US" sz="1600" dirty="0"/>
          </a:p>
          <a:p>
            <a:pPr marL="285750" indent="-285750">
              <a:lnSpc>
                <a:spcPct val="150000"/>
              </a:lnSpc>
              <a:buFont typeface="Arial" panose="020B0604020202020204" pitchFamily="34" charset="0"/>
              <a:buChar char="•"/>
            </a:pPr>
            <a:r>
              <a:rPr lang="en-IN" sz="1600" dirty="0"/>
              <a:t>Character Animator</a:t>
            </a:r>
          </a:p>
          <a:p>
            <a:pPr marL="285750" indent="-285750">
              <a:lnSpc>
                <a:spcPct val="150000"/>
              </a:lnSpc>
              <a:buFont typeface="Arial" panose="020B0604020202020204" pitchFamily="34" charset="0"/>
              <a:buChar char="•"/>
            </a:pPr>
            <a:r>
              <a:rPr lang="en-IN" sz="1600" dirty="0"/>
              <a:t>Roto Artist</a:t>
            </a:r>
          </a:p>
          <a:p>
            <a:pPr marL="285750" indent="-285750">
              <a:lnSpc>
                <a:spcPct val="150000"/>
              </a:lnSpc>
              <a:buFont typeface="Arial" panose="020B0604020202020204" pitchFamily="34" charset="0"/>
              <a:buChar char="•"/>
            </a:pPr>
            <a:r>
              <a:rPr lang="en-IN" sz="1600" dirty="0"/>
              <a:t>Matchmover</a:t>
            </a:r>
          </a:p>
          <a:p>
            <a:pPr marL="285750" indent="-285750">
              <a:lnSpc>
                <a:spcPct val="150000"/>
              </a:lnSpc>
              <a:buFont typeface="Arial" panose="020B0604020202020204" pitchFamily="34" charset="0"/>
              <a:buChar char="•"/>
            </a:pPr>
            <a:r>
              <a:rPr lang="en-IN" sz="1600" dirty="0"/>
              <a:t>Matte Painter</a:t>
            </a:r>
          </a:p>
        </p:txBody>
      </p:sp>
      <p:sp>
        <p:nvSpPr>
          <p:cNvPr id="9" name="TextBox 8"/>
          <p:cNvSpPr txBox="1"/>
          <p:nvPr/>
        </p:nvSpPr>
        <p:spPr>
          <a:xfrm>
            <a:off x="9139026" y="2525596"/>
            <a:ext cx="2667001"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VFX Producer</a:t>
            </a:r>
          </a:p>
          <a:p>
            <a:pPr marL="285750" indent="-285750">
              <a:lnSpc>
                <a:spcPct val="150000"/>
              </a:lnSpc>
              <a:buFont typeface="Arial" panose="020B0604020202020204" pitchFamily="34" charset="0"/>
              <a:buChar char="•"/>
            </a:pPr>
            <a:r>
              <a:rPr lang="en-IN" sz="1600" dirty="0"/>
              <a:t>CG Supervisor</a:t>
            </a:r>
          </a:p>
          <a:p>
            <a:pPr marL="285750" indent="-285750">
              <a:lnSpc>
                <a:spcPct val="150000"/>
              </a:lnSpc>
              <a:buFont typeface="Arial" panose="020B0604020202020204" pitchFamily="34" charset="0"/>
              <a:buChar char="•"/>
            </a:pPr>
            <a:r>
              <a:rPr lang="en-IN" sz="1600" dirty="0"/>
              <a:t>VFX Supervisor</a:t>
            </a:r>
          </a:p>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US" sz="1600" dirty="0"/>
              <a:t>Tracking Artist</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624303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9" grpId="0"/>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3D ANIMATION VISUAL EFFECTS</a:t>
            </a:r>
            <a:endParaRPr lang="id-ID" sz="2500" dirty="0">
              <a:solidFill>
                <a:schemeClr val="bg1">
                  <a:lumMod val="50000"/>
                </a:schemeClr>
              </a:solidFill>
              <a:latin typeface="Bebas Neue" panose="020B0606020202050201" pitchFamily="34" charset="0"/>
              <a:cs typeface="Calibri"/>
            </a:endParaRPr>
          </a:p>
        </p:txBody>
      </p:sp>
      <p:sp>
        <p:nvSpPr>
          <p:cNvPr id="11" name="Rectangle 10"/>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4"/>
          <p:cNvSpPr txBox="1">
            <a:spLocks/>
          </p:cNvSpPr>
          <p:nvPr/>
        </p:nvSpPr>
        <p:spPr>
          <a:xfrm>
            <a:off x="496421" y="2116313"/>
            <a:ext cx="5074127" cy="2984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5 Days a week (Monday to Friday)</a:t>
            </a:r>
          </a:p>
          <a:p>
            <a:r>
              <a:rPr lang="en-US" sz="1800" dirty="0"/>
              <a:t>Everyday 2 Hrs. (Theory – 1 Hr. &amp; Practical 1 Hr.)</a:t>
            </a:r>
          </a:p>
          <a:p>
            <a:r>
              <a:rPr lang="en-US" sz="1800" dirty="0"/>
              <a:t>Duration: 27 Months</a:t>
            </a:r>
          </a:p>
          <a:p>
            <a:r>
              <a:rPr lang="en-US" sz="1800" dirty="0"/>
              <a:t>Total Hours: 1116 Hours</a:t>
            </a:r>
          </a:p>
          <a:p>
            <a:pPr lvl="1"/>
            <a:r>
              <a:rPr lang="en-US" sz="1600" dirty="0"/>
              <a:t>Theory: 479 Hrs.</a:t>
            </a:r>
          </a:p>
          <a:p>
            <a:pPr lvl="1"/>
            <a:r>
              <a:rPr lang="en-US" sz="1600" dirty="0"/>
              <a:t>Practical: 479 Hrs.</a:t>
            </a:r>
          </a:p>
          <a:p>
            <a:pPr lvl="1"/>
            <a:r>
              <a:rPr lang="en-US" sz="1600" dirty="0"/>
              <a:t>Project: 158 Hrs.</a:t>
            </a:r>
          </a:p>
          <a:p>
            <a:pPr marL="228600" lvl="1">
              <a:spcBef>
                <a:spcPts val="1000"/>
              </a:spcBef>
            </a:pPr>
            <a:r>
              <a:rPr lang="en-US" sz="1800" dirty="0"/>
              <a:t>Saturday – Workshop / Activity</a:t>
            </a:r>
          </a:p>
        </p:txBody>
      </p:sp>
      <p:sp>
        <p:nvSpPr>
          <p:cNvPr id="9" name="Text Placeholder 4"/>
          <p:cNvSpPr txBox="1">
            <a:spLocks/>
          </p:cNvSpPr>
          <p:nvPr/>
        </p:nvSpPr>
        <p:spPr>
          <a:xfrm>
            <a:off x="5747657" y="1742388"/>
            <a:ext cx="5936343" cy="4472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a:t>LEARNING OBJECTIVE: </a:t>
            </a:r>
          </a:p>
          <a:p>
            <a:pPr marL="0" indent="0">
              <a:buNone/>
            </a:pPr>
            <a:r>
              <a:rPr lang="en-US" sz="1800" dirty="0"/>
              <a:t>This program begins with the Fundamentals of Art and Design, Digital Painting and Digital 2D Animation which is necessary for 3D Animation. The program follows with Visual Effects where students can create amazing effects, compose live and CG footage, Paint, Color correct etc. Afterwards, the student can select any one specialization from four different options where they decide to make their career. They will also learn how Augmented and Virtual Reality works.  </a:t>
            </a:r>
            <a:endParaRPr lang="en-IN" sz="1800" dirty="0"/>
          </a:p>
          <a:p>
            <a:pPr marL="285750" indent="-285750"/>
            <a:r>
              <a:rPr lang="en-US" sz="1600" dirty="0"/>
              <a:t>Character Modeling</a:t>
            </a:r>
          </a:p>
          <a:p>
            <a:pPr marL="285750" indent="-285750"/>
            <a:r>
              <a:rPr lang="en-US" sz="1600" dirty="0"/>
              <a:t>Lighting &amp; Shading</a:t>
            </a:r>
          </a:p>
          <a:p>
            <a:pPr marL="285750" indent="-285750"/>
            <a:r>
              <a:rPr lang="en-US" sz="1600" dirty="0"/>
              <a:t>3D Character Animation</a:t>
            </a:r>
          </a:p>
          <a:p>
            <a:pPr marL="285750" indent="-285750"/>
            <a:r>
              <a:rPr lang="en-US" sz="1600" dirty="0"/>
              <a:t>Visual Effects</a:t>
            </a:r>
          </a:p>
          <a:p>
            <a:pPr marL="0" indent="0">
              <a:buNone/>
            </a:pPr>
            <a:r>
              <a:rPr lang="en-US" sz="1800" dirty="0"/>
              <a:t>Students will also learn the application of AR &amp; VR in animation.  </a:t>
            </a:r>
            <a:endParaRPr lang="en-IN" sz="1800" dirty="0"/>
          </a:p>
        </p:txBody>
      </p:sp>
      <p:sp>
        <p:nvSpPr>
          <p:cNvPr id="14" name="Rectangle 13"/>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557846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9602300"/>
              </p:ext>
            </p:extLst>
          </p:nvPr>
        </p:nvGraphicFramePr>
        <p:xfrm>
          <a:off x="188685" y="1272121"/>
          <a:ext cx="2148115" cy="5125720"/>
        </p:xfrm>
        <a:graphic>
          <a:graphicData uri="http://schemas.openxmlformats.org/drawingml/2006/table">
            <a:tbl>
              <a:tblPr firstRow="1" bandRow="1">
                <a:tableStyleId>{5C22544A-7EE6-4342-B048-85BDC9FD1C3A}</a:tableStyleId>
              </a:tblPr>
              <a:tblGrid>
                <a:gridCol w="2148115">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nSpc>
                          <a:spcPct val="100000"/>
                        </a:lnSpc>
                        <a:spcBef>
                          <a:spcPts val="600"/>
                        </a:spcBef>
                      </a:pPr>
                      <a:r>
                        <a:rPr lang="en-US" sz="1500" dirty="0"/>
                        <a:t>Preface</a:t>
                      </a:r>
                      <a:endParaRPr lang="en-IN" sz="1500" dirty="0"/>
                    </a:p>
                    <a:p>
                      <a:pPr marL="285750" lvl="0" indent="-285750">
                        <a:lnSpc>
                          <a:spcPct val="100000"/>
                        </a:lnSpc>
                        <a:spcBef>
                          <a:spcPts val="600"/>
                        </a:spcBef>
                      </a:pPr>
                      <a:r>
                        <a:rPr lang="en-US" sz="1500" dirty="0"/>
                        <a:t>Sketching</a:t>
                      </a:r>
                      <a:endParaRPr lang="en-IN" sz="1500" dirty="0"/>
                    </a:p>
                    <a:p>
                      <a:pPr marL="285750" lvl="0" indent="-285750">
                        <a:lnSpc>
                          <a:spcPct val="100000"/>
                        </a:lnSpc>
                        <a:spcBef>
                          <a:spcPts val="600"/>
                        </a:spcBef>
                      </a:pPr>
                      <a:r>
                        <a:rPr lang="en-US" sz="1500" dirty="0"/>
                        <a:t>Human Figure Study</a:t>
                      </a:r>
                      <a:endParaRPr lang="en-IN" sz="1500" dirty="0"/>
                    </a:p>
                    <a:p>
                      <a:pPr marL="285750" lvl="0" indent="-285750">
                        <a:lnSpc>
                          <a:spcPct val="100000"/>
                        </a:lnSpc>
                        <a:spcBef>
                          <a:spcPts val="600"/>
                        </a:spcBef>
                      </a:pPr>
                      <a:r>
                        <a:rPr lang="en-US" sz="1500" dirty="0"/>
                        <a:t>Animal Study</a:t>
                      </a:r>
                      <a:endParaRPr lang="en-IN" sz="1500" dirty="0"/>
                    </a:p>
                    <a:p>
                      <a:pPr marL="285750" lvl="0" indent="-285750">
                        <a:lnSpc>
                          <a:spcPct val="100000"/>
                        </a:lnSpc>
                        <a:spcBef>
                          <a:spcPts val="600"/>
                        </a:spcBef>
                      </a:pPr>
                      <a:r>
                        <a:rPr lang="en-US" sz="1500" dirty="0"/>
                        <a:t>Perspective Study</a:t>
                      </a:r>
                      <a:endParaRPr lang="en-IN" sz="1500" dirty="0"/>
                    </a:p>
                    <a:p>
                      <a:pPr marL="285750" lvl="0" indent="-285750">
                        <a:lnSpc>
                          <a:spcPct val="100000"/>
                        </a:lnSpc>
                        <a:spcBef>
                          <a:spcPts val="600"/>
                        </a:spcBef>
                      </a:pPr>
                      <a:r>
                        <a:rPr lang="en-US" sz="1500" dirty="0"/>
                        <a:t>Colour Theory</a:t>
                      </a:r>
                      <a:endParaRPr lang="en-IN" sz="1500" dirty="0"/>
                    </a:p>
                    <a:p>
                      <a:pPr marL="285750" lvl="0" indent="-285750">
                        <a:lnSpc>
                          <a:spcPct val="100000"/>
                        </a:lnSpc>
                        <a:spcBef>
                          <a:spcPts val="600"/>
                        </a:spcBef>
                      </a:pPr>
                      <a:r>
                        <a:rPr lang="en-US" sz="1500" dirty="0"/>
                        <a:t>Story</a:t>
                      </a:r>
                    </a:p>
                    <a:p>
                      <a:pPr marL="285750" lvl="0" indent="-285750">
                        <a:lnSpc>
                          <a:spcPct val="100000"/>
                        </a:lnSpc>
                        <a:spcBef>
                          <a:spcPts val="600"/>
                        </a:spcBef>
                      </a:pPr>
                      <a:r>
                        <a:rPr lang="en-US" sz="1500" dirty="0"/>
                        <a:t>Master Layout Design</a:t>
                      </a:r>
                      <a:endParaRPr lang="en-IN" sz="1500" dirty="0"/>
                    </a:p>
                    <a:p>
                      <a:pPr marL="285750" lvl="0" indent="-285750">
                        <a:lnSpc>
                          <a:spcPct val="100000"/>
                        </a:lnSpc>
                        <a:spcBef>
                          <a:spcPts val="600"/>
                        </a:spcBef>
                      </a:pPr>
                      <a:r>
                        <a:rPr lang="en-US" sz="1500" dirty="0"/>
                        <a:t>Character Design</a:t>
                      </a:r>
                      <a:endParaRPr lang="en-IN" sz="1500" dirty="0"/>
                    </a:p>
                    <a:p>
                      <a:pPr marL="285750" lvl="0" indent="-285750">
                        <a:lnSpc>
                          <a:spcPct val="100000"/>
                        </a:lnSpc>
                        <a:spcBef>
                          <a:spcPts val="600"/>
                        </a:spcBef>
                      </a:pPr>
                      <a:r>
                        <a:rPr lang="en-US" sz="1500" dirty="0"/>
                        <a:t>Digital Illustration </a:t>
                      </a:r>
                      <a:endParaRPr lang="en-IN" sz="1500" dirty="0"/>
                    </a:p>
                    <a:p>
                      <a:pPr marL="285750" lvl="0" indent="-285750">
                        <a:lnSpc>
                          <a:spcPct val="100000"/>
                        </a:lnSpc>
                        <a:spcBef>
                          <a:spcPts val="600"/>
                        </a:spcBef>
                      </a:pPr>
                      <a:r>
                        <a:rPr lang="en-US" sz="1500" dirty="0"/>
                        <a:t>Storyboard</a:t>
                      </a:r>
                      <a:endParaRPr lang="en-IN" sz="1500" dirty="0"/>
                    </a:p>
                    <a:p>
                      <a:pPr marL="285750" lvl="0" indent="-285750">
                        <a:lnSpc>
                          <a:spcPct val="100000"/>
                        </a:lnSpc>
                        <a:spcBef>
                          <a:spcPts val="600"/>
                        </a:spcBef>
                      </a:pPr>
                      <a:r>
                        <a:rPr lang="en-US" sz="1500" dirty="0"/>
                        <a:t>Computer Graphics </a:t>
                      </a:r>
                      <a:endParaRPr lang="en-IN" sz="1500" dirty="0"/>
                    </a:p>
                    <a:p>
                      <a:pPr marL="285750" lvl="0" indent="-285750">
                        <a:lnSpc>
                          <a:spcPct val="100000"/>
                        </a:lnSpc>
                        <a:spcBef>
                          <a:spcPts val="600"/>
                        </a:spcBef>
                      </a:pPr>
                      <a:r>
                        <a:rPr lang="en-US" sz="1500" dirty="0"/>
                        <a:t>Digital 2D Animation </a:t>
                      </a:r>
                      <a:endParaRPr lang="en-IN" dirty="0"/>
                    </a:p>
                  </a:txBody>
                  <a:tcPr/>
                </a:tc>
                <a:extLst>
                  <a:ext uri="{0D108BD9-81ED-4DB2-BD59-A6C34878D82A}">
                    <a16:rowId xmlns:a16="http://schemas.microsoft.com/office/drawing/2014/main" val="10001"/>
                  </a:ext>
                </a:extLst>
              </a:tr>
              <a:tr h="370840">
                <a:tc>
                  <a:txBody>
                    <a:bodyPr/>
                    <a:lstStyle/>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Photoshop</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Illustrator</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Animate</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18885849"/>
              </p:ext>
            </p:extLst>
          </p:nvPr>
        </p:nvGraphicFramePr>
        <p:xfrm>
          <a:off x="2596021" y="1272121"/>
          <a:ext cx="2148115" cy="3754120"/>
        </p:xfrm>
        <a:graphic>
          <a:graphicData uri="http://schemas.openxmlformats.org/drawingml/2006/table">
            <a:tbl>
              <a:tblPr firstRow="1" bandRow="1">
                <a:tableStyleId>{5C22544A-7EE6-4342-B048-85BDC9FD1C3A}</a:tableStyleId>
              </a:tblPr>
              <a:tblGrid>
                <a:gridCol w="2148115">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Video &amp; Audio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Stop-motion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Prop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Character Modeling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Texturing Fundamental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Advance 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Lighting &amp; Shading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Audition</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Substance Painter</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241896742"/>
              </p:ext>
            </p:extLst>
          </p:nvPr>
        </p:nvGraphicFramePr>
        <p:xfrm>
          <a:off x="5003357" y="1272121"/>
          <a:ext cx="2148115" cy="2961640"/>
        </p:xfrm>
        <a:graphic>
          <a:graphicData uri="http://schemas.openxmlformats.org/drawingml/2006/table">
            <a:tbl>
              <a:tblPr firstRow="1" bandRow="1">
                <a:tableStyleId>{5C22544A-7EE6-4342-B048-85BDC9FD1C3A}</a:tableStyleId>
              </a:tblPr>
              <a:tblGrid>
                <a:gridCol w="2148115">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600"/>
                        </a:spcBef>
                      </a:pPr>
                      <a:r>
                        <a:rPr lang="en-US" sz="1800" kern="1200" dirty="0">
                          <a:solidFill>
                            <a:schemeClr val="dk1"/>
                          </a:solidFill>
                          <a:effectLst/>
                          <a:latin typeface="+mn-lt"/>
                          <a:ea typeface="+mn-ea"/>
                          <a:cs typeface="+mn-cs"/>
                        </a:rPr>
                        <a:t>Char</a:t>
                      </a:r>
                      <a:r>
                        <a:rPr lang="en-US" sz="1500" kern="1200" dirty="0">
                          <a:solidFill>
                            <a:schemeClr val="dk1"/>
                          </a:solidFill>
                          <a:latin typeface="+mn-lt"/>
                          <a:ea typeface="+mn-ea"/>
                          <a:cs typeface="+mn-cs"/>
                        </a:rPr>
                        <a:t>acter Rigging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3D Character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Maya Motion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Maya Dynamics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Maya Technical Animation</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Mash Plugin</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Xgen Plugin</a:t>
                      </a:r>
                      <a:endParaRPr lang="en-IN" sz="1500" kern="1200" dirty="0">
                        <a:solidFill>
                          <a:schemeClr val="dk1"/>
                        </a:solidFill>
                        <a:effectLst/>
                        <a:latin typeface="+mn-lt"/>
                        <a:ea typeface="+mn-ea"/>
                        <a:cs typeface="+mn-cs"/>
                      </a:endParaRPr>
                    </a:p>
                    <a:p>
                      <a:pPr marL="285750" lvl="0" indent="-285750" algn="l" defTabSz="914400" rtl="0" eaLnBrk="1" latinLnBrk="0" hangingPunct="1">
                        <a:buFont typeface="Arial" panose="020B0604020202020204" pitchFamily="34" charset="0"/>
                        <a:buChar char="•"/>
                      </a:pPr>
                      <a:r>
                        <a:rPr lang="en-US" sz="1500" kern="1200" dirty="0" err="1">
                          <a:solidFill>
                            <a:schemeClr val="dk1"/>
                          </a:solidFill>
                          <a:effectLst/>
                          <a:latin typeface="+mn-lt"/>
                          <a:ea typeface="+mn-ea"/>
                          <a:cs typeface="+mn-cs"/>
                        </a:rPr>
                        <a:t>Bifrost</a:t>
                      </a:r>
                      <a:r>
                        <a:rPr lang="en-US" sz="1500" kern="1200" dirty="0">
                          <a:solidFill>
                            <a:schemeClr val="dk1"/>
                          </a:solidFill>
                          <a:effectLst/>
                          <a:latin typeface="+mn-lt"/>
                          <a:ea typeface="+mn-ea"/>
                          <a:cs typeface="+mn-cs"/>
                        </a:rPr>
                        <a:t> Plugin</a:t>
                      </a:r>
                      <a:endParaRPr lang="en-IN" dirty="0"/>
                    </a:p>
                  </a:txBody>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362603026"/>
              </p:ext>
            </p:extLst>
          </p:nvPr>
        </p:nvGraphicFramePr>
        <p:xfrm>
          <a:off x="7410693" y="1272121"/>
          <a:ext cx="2148115" cy="5422705"/>
        </p:xfrm>
        <a:graphic>
          <a:graphicData uri="http://schemas.openxmlformats.org/drawingml/2006/table">
            <a:tbl>
              <a:tblPr firstRow="1" bandRow="1">
                <a:tableStyleId>{5C22544A-7EE6-4342-B048-85BDC9FD1C3A}</a:tableStyleId>
              </a:tblPr>
              <a:tblGrid>
                <a:gridCol w="2148115">
                  <a:extLst>
                    <a:ext uri="{9D8B030D-6E8A-4147-A177-3AD203B41FA5}">
                      <a16:colId xmlns:a16="http://schemas.microsoft.com/office/drawing/2014/main" val="20000"/>
                    </a:ext>
                  </a:extLst>
                </a:gridCol>
              </a:tblGrid>
              <a:tr h="355614">
                <a:tc>
                  <a:txBody>
                    <a:bodyPr/>
                    <a:lstStyle/>
                    <a:p>
                      <a:pPr algn="ctr"/>
                      <a:r>
                        <a:rPr lang="en-US" dirty="0"/>
                        <a:t>MODULE - 4</a:t>
                      </a:r>
                      <a:endParaRPr lang="en-IN" dirty="0"/>
                    </a:p>
                  </a:txBody>
                  <a:tcPr/>
                </a:tc>
                <a:extLst>
                  <a:ext uri="{0D108BD9-81ED-4DB2-BD59-A6C34878D82A}">
                    <a16:rowId xmlns:a16="http://schemas.microsoft.com/office/drawing/2014/main" val="10000"/>
                  </a:ext>
                </a:extLst>
              </a:tr>
              <a:tr h="4691185">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Compositing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Masking, Rotoscope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Colour Correction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Compose</a:t>
                      </a:r>
                      <a:r>
                        <a:rPr lang="en-US"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render passes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Keying</a:t>
                      </a:r>
                      <a:r>
                        <a:rPr lang="en-IN" sz="1500" kern="1200" dirty="0">
                          <a:solidFill>
                            <a:schemeClr val="dk1"/>
                          </a:solidFill>
                          <a:latin typeface="+mn-lt"/>
                          <a:ea typeface="+mn-ea"/>
                          <a:cs typeface="+mn-cs"/>
                        </a:rPr>
                        <a:t>,</a:t>
                      </a:r>
                      <a:r>
                        <a:rPr lang="en-IN" sz="1500" kern="1200" baseline="0" dirty="0">
                          <a:solidFill>
                            <a:schemeClr val="dk1"/>
                          </a:solidFill>
                          <a:latin typeface="+mn-lt"/>
                          <a:ea typeface="+mn-ea"/>
                          <a:cs typeface="+mn-cs"/>
                        </a:rPr>
                        <a:t> T</a:t>
                      </a:r>
                      <a:r>
                        <a:rPr lang="en-US" sz="1500" kern="1200" dirty="0">
                          <a:solidFill>
                            <a:schemeClr val="dk1"/>
                          </a:solidFill>
                          <a:latin typeface="+mn-lt"/>
                          <a:ea typeface="+mn-ea"/>
                          <a:cs typeface="+mn-cs"/>
                        </a:rPr>
                        <a:t>racking Stabilize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Particles</a:t>
                      </a:r>
                      <a:r>
                        <a:rPr lang="en-IN" sz="1500" kern="1200" dirty="0">
                          <a:solidFill>
                            <a:schemeClr val="dk1"/>
                          </a:solidFill>
                          <a:latin typeface="+mn-lt"/>
                          <a:ea typeface="+mn-ea"/>
                          <a:cs typeface="+mn-cs"/>
                        </a:rPr>
                        <a:t>,</a:t>
                      </a:r>
                      <a:r>
                        <a:rPr lang="en-IN"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Paint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Wire</a:t>
                      </a:r>
                      <a:r>
                        <a:rPr lang="en-US"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Removal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Camera Projection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Re-lighting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Specialisation (Anyone)</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Character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Lighting and Shading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Character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Visual Effects</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endParaRPr lang="en-IN" dirty="0"/>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846762597"/>
              </p:ext>
            </p:extLst>
          </p:nvPr>
        </p:nvGraphicFramePr>
        <p:xfrm>
          <a:off x="9818030" y="1272121"/>
          <a:ext cx="2148115" cy="1915581"/>
        </p:xfrm>
        <a:graphic>
          <a:graphicData uri="http://schemas.openxmlformats.org/drawingml/2006/table">
            <a:tbl>
              <a:tblPr firstRow="1" bandRow="1">
                <a:tableStyleId>{5C22544A-7EE6-4342-B048-85BDC9FD1C3A}</a:tableStyleId>
              </a:tblPr>
              <a:tblGrid>
                <a:gridCol w="2148115">
                  <a:extLst>
                    <a:ext uri="{9D8B030D-6E8A-4147-A177-3AD203B41FA5}">
                      <a16:colId xmlns:a16="http://schemas.microsoft.com/office/drawing/2014/main" val="20000"/>
                    </a:ext>
                  </a:extLst>
                </a:gridCol>
              </a:tblGrid>
              <a:tr h="519842">
                <a:tc>
                  <a:txBody>
                    <a:bodyPr/>
                    <a:lstStyle/>
                    <a:p>
                      <a:pPr algn="ctr"/>
                      <a:r>
                        <a:rPr lang="en-US" dirty="0"/>
                        <a:t>MODULE - 5</a:t>
                      </a:r>
                      <a:endParaRPr lang="en-IN" dirty="0"/>
                    </a:p>
                  </a:txBody>
                  <a:tcPr/>
                </a:tc>
                <a:extLst>
                  <a:ext uri="{0D108BD9-81ED-4DB2-BD59-A6C34878D82A}">
                    <a16:rowId xmlns:a16="http://schemas.microsoft.com/office/drawing/2014/main" val="10000"/>
                  </a:ext>
                </a:extLst>
              </a:tr>
              <a:tr h="875897">
                <a:tc>
                  <a:txBody>
                    <a:bodyPr/>
                    <a:lstStyle/>
                    <a:p>
                      <a:pPr marL="285750" lvl="0" indent="-285750">
                        <a:lnSpc>
                          <a:spcPct val="100000"/>
                        </a:lnSpc>
                        <a:spcBef>
                          <a:spcPts val="600"/>
                        </a:spcBef>
                      </a:pPr>
                      <a:r>
                        <a:rPr lang="en-US" sz="1500" dirty="0"/>
                        <a:t>Introduction</a:t>
                      </a:r>
                      <a:r>
                        <a:rPr lang="en-US" sz="1500" baseline="0" dirty="0"/>
                        <a:t> to AR &amp; VR</a:t>
                      </a:r>
                    </a:p>
                    <a:p>
                      <a:pPr marL="285750" lvl="0" indent="-285750">
                        <a:lnSpc>
                          <a:spcPct val="100000"/>
                        </a:lnSpc>
                        <a:spcBef>
                          <a:spcPts val="600"/>
                        </a:spcBef>
                      </a:pPr>
                      <a:r>
                        <a:rPr lang="en-US" sz="1500" baseline="0" dirty="0"/>
                        <a:t>Project Development</a:t>
                      </a:r>
                      <a:endParaRPr lang="en-IN" dirty="0"/>
                    </a:p>
                  </a:txBody>
                  <a:tcPr/>
                </a:tc>
                <a:extLst>
                  <a:ext uri="{0D108BD9-81ED-4DB2-BD59-A6C34878D82A}">
                    <a16:rowId xmlns:a16="http://schemas.microsoft.com/office/drawing/2014/main" val="10001"/>
                  </a:ext>
                </a:extLst>
              </a:tr>
              <a:tr h="519842">
                <a:tc>
                  <a:txBody>
                    <a:bodyPr/>
                    <a:lstStyle/>
                    <a:p>
                      <a:pPr marL="285750" lvl="0" indent="-285750" algn="l" defTabSz="914400" rtl="0" eaLnBrk="1" latinLnBrk="0" hangingPunct="1">
                        <a:buFont typeface="Arial" panose="020B0604020202020204" pitchFamily="34" charset="0"/>
                        <a:buChar char="•"/>
                      </a:pPr>
                      <a:r>
                        <a:rPr lang="en-US" sz="1500" kern="1200" dirty="0">
                          <a:solidFill>
                            <a:schemeClr val="dk1"/>
                          </a:solidFill>
                          <a:effectLst/>
                          <a:latin typeface="+mn-lt"/>
                          <a:ea typeface="+mn-ea"/>
                          <a:cs typeface="+mn-cs"/>
                        </a:rPr>
                        <a:t>Unity 3D</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3D ANIMATION VISUAL EFFECTS</a:t>
            </a:r>
            <a:endParaRPr lang="id-ID" sz="2500" dirty="0">
              <a:solidFill>
                <a:schemeClr val="bg1">
                  <a:lumMod val="50000"/>
                </a:schemeClr>
              </a:solidFill>
              <a:latin typeface="Bebas Neue" panose="020B0606020202050201" pitchFamily="34" charset="0"/>
              <a:cs typeface="Calibri"/>
            </a:endParaRPr>
          </a:p>
        </p:txBody>
      </p:sp>
      <p:sp>
        <p:nvSpPr>
          <p:cNvPr id="2" name="Rectangle 1"/>
          <p:cNvSpPr/>
          <p:nvPr/>
        </p:nvSpPr>
        <p:spPr>
          <a:xfrm>
            <a:off x="9558808" y="4583553"/>
            <a:ext cx="2019110" cy="2111273"/>
          </a:xfrm>
          <a:prstGeom prst="rect">
            <a:avLst/>
          </a:prstGeom>
          <a:solidFill>
            <a:schemeClr val="bg2">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n-US" sz="1500" dirty="0"/>
              <a:t>After Effects</a:t>
            </a:r>
            <a:endParaRPr lang="en-IN" sz="1500" dirty="0"/>
          </a:p>
          <a:p>
            <a:pPr marL="285750" indent="-285750">
              <a:buFont typeface="Arial" panose="020B0604020202020204" pitchFamily="34" charset="0"/>
              <a:buChar char="•"/>
            </a:pPr>
            <a:r>
              <a:rPr lang="en-US" sz="1500" dirty="0"/>
              <a:t>Fusion</a:t>
            </a:r>
            <a:endParaRPr lang="en-IN" sz="1500" dirty="0"/>
          </a:p>
          <a:p>
            <a:pPr marL="285750" indent="-285750">
              <a:buFont typeface="Arial" panose="020B0604020202020204" pitchFamily="34" charset="0"/>
              <a:buChar char="•"/>
            </a:pPr>
            <a:r>
              <a:rPr lang="en-US" sz="1500" dirty="0"/>
              <a:t>Nuke</a:t>
            </a:r>
            <a:endParaRPr lang="en-IN" sz="1500" dirty="0"/>
          </a:p>
          <a:p>
            <a:pPr marL="285750" indent="-285750">
              <a:buFont typeface="Arial" panose="020B0604020202020204" pitchFamily="34" charset="0"/>
              <a:buChar char="•"/>
            </a:pPr>
            <a:r>
              <a:rPr lang="en-US" sz="1500" dirty="0"/>
              <a:t>Maya</a:t>
            </a:r>
          </a:p>
          <a:p>
            <a:pPr marL="285750" indent="-285750">
              <a:buFont typeface="Arial" panose="020B0604020202020204" pitchFamily="34" charset="0"/>
              <a:buChar char="•"/>
            </a:pPr>
            <a:r>
              <a:rPr lang="en-US" sz="1500" dirty="0"/>
              <a:t>Arnold</a:t>
            </a:r>
            <a:endParaRPr lang="en-IN" sz="1500" dirty="0"/>
          </a:p>
          <a:p>
            <a:pPr marL="285750" indent="-285750">
              <a:buFont typeface="Arial" panose="020B0604020202020204" pitchFamily="34" charset="0"/>
              <a:buChar char="•"/>
            </a:pPr>
            <a:r>
              <a:rPr lang="en-US" sz="1500" dirty="0"/>
              <a:t>Z-Brush   </a:t>
            </a:r>
            <a:endParaRPr lang="en-IN" sz="1500" dirty="0"/>
          </a:p>
          <a:p>
            <a:pPr marL="285750" indent="-285750">
              <a:buFont typeface="Arial" panose="020B0604020202020204" pitchFamily="34" charset="0"/>
              <a:buChar char="•"/>
            </a:pPr>
            <a:r>
              <a:rPr lang="en-US" sz="1500" dirty="0"/>
              <a:t>V-Ray</a:t>
            </a:r>
          </a:p>
          <a:p>
            <a:pPr marL="285750" indent="-285750">
              <a:buFont typeface="Arial" panose="020B0604020202020204" pitchFamily="34" charset="0"/>
              <a:buChar char="•"/>
            </a:pPr>
            <a:r>
              <a:rPr lang="en-US" sz="1500" dirty="0"/>
              <a:t>3D Equalizer</a:t>
            </a:r>
            <a:endParaRPr lang="en-IN" sz="1500" dirty="0"/>
          </a:p>
        </p:txBody>
      </p:sp>
      <p:sp>
        <p:nvSpPr>
          <p:cNvPr id="19" name="Rectangle 18"/>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7975084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8" decel="100000" fill="hold" grpId="0" nodeType="withEffect">
                                  <p:stCondLst>
                                    <p:cond delay="5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3D ANIMATION VISUAL EFFECTS</a:t>
            </a:r>
            <a:endParaRPr lang="id-ID" sz="2500" dirty="0">
              <a:solidFill>
                <a:schemeClr val="bg1">
                  <a:lumMod val="50000"/>
                </a:schemeClr>
              </a:solidFill>
              <a:latin typeface="Bebas Neue" panose="020B0606020202050201" pitchFamily="34" charset="0"/>
              <a:cs typeface="Calibri"/>
            </a:endParaRPr>
          </a:p>
        </p:txBody>
      </p:sp>
      <p:sp>
        <p:nvSpPr>
          <p:cNvPr id="24"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25" name="TextBox 24"/>
          <p:cNvSpPr txBox="1"/>
          <p:nvPr/>
        </p:nvSpPr>
        <p:spPr>
          <a:xfrm>
            <a:off x="838200" y="2525596"/>
            <a:ext cx="4917141" cy="3000821"/>
          </a:xfrm>
          <a:prstGeom prst="rect">
            <a:avLst/>
          </a:prstGeom>
          <a:noFill/>
        </p:spPr>
        <p:txBody>
          <a:bodyPr wrap="square" rtlCol="0">
            <a:spAutoFit/>
          </a:bodyPr>
          <a:lstStyle/>
          <a:p>
            <a:pPr>
              <a:lnSpc>
                <a:spcPct val="150000"/>
              </a:lnSpc>
            </a:pPr>
            <a:r>
              <a:rPr lang="en-US" dirty="0"/>
              <a:t>The Certificate holder will have a very bright prospect in the Animation or Visual Effects studios. He / She will have the ability to contribute to any / all departments of the production pipeline, with a clear understanding of the fundamentals. They will become indispensable for any Animation or VFX production studio.</a:t>
            </a:r>
            <a:endParaRPr lang="en-IN" dirty="0"/>
          </a:p>
        </p:txBody>
      </p:sp>
      <p:sp>
        <p:nvSpPr>
          <p:cNvPr id="27" name="Content Placeholder 2"/>
          <p:cNvSpPr txBox="1">
            <a:spLocks/>
          </p:cNvSpPr>
          <p:nvPr/>
        </p:nvSpPr>
        <p:spPr>
          <a:xfrm>
            <a:off x="6167721"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28" name="TextBox 27"/>
          <p:cNvSpPr txBox="1"/>
          <p:nvPr/>
        </p:nvSpPr>
        <p:spPr>
          <a:xfrm>
            <a:off x="6167721" y="2520460"/>
            <a:ext cx="2465295"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Graphic Designer</a:t>
            </a:r>
          </a:p>
          <a:p>
            <a:pPr marL="285750" indent="-285750">
              <a:lnSpc>
                <a:spcPct val="150000"/>
              </a:lnSpc>
              <a:buFont typeface="Arial" panose="020B0604020202020204" pitchFamily="34" charset="0"/>
              <a:buChar char="•"/>
            </a:pPr>
            <a:r>
              <a:rPr lang="en-US" sz="1600" dirty="0"/>
              <a:t>Storyboard Artist</a:t>
            </a:r>
          </a:p>
          <a:p>
            <a:pPr marL="285750" indent="-285750">
              <a:lnSpc>
                <a:spcPct val="150000"/>
              </a:lnSpc>
              <a:buFont typeface="Arial" panose="020B0604020202020204" pitchFamily="34" charset="0"/>
              <a:buChar char="•"/>
            </a:pPr>
            <a:r>
              <a:rPr lang="en-US" sz="1600" dirty="0"/>
              <a:t>Character Designer</a:t>
            </a:r>
          </a:p>
          <a:p>
            <a:pPr marL="285750" indent="-285750">
              <a:lnSpc>
                <a:spcPct val="150000"/>
              </a:lnSpc>
              <a:buFont typeface="Arial" panose="020B0604020202020204" pitchFamily="34" charset="0"/>
              <a:buChar char="•"/>
            </a:pPr>
            <a:r>
              <a:rPr lang="en-US" sz="1600" dirty="0"/>
              <a:t>2D Animator</a:t>
            </a:r>
          </a:p>
          <a:p>
            <a:pPr marL="285750" indent="-285750">
              <a:lnSpc>
                <a:spcPct val="150000"/>
              </a:lnSpc>
              <a:buFont typeface="Arial" panose="020B0604020202020204" pitchFamily="34" charset="0"/>
              <a:buChar char="•"/>
            </a:pPr>
            <a:r>
              <a:rPr lang="en-IN" sz="1600" dirty="0"/>
              <a:t>Background Painter </a:t>
            </a:r>
          </a:p>
          <a:p>
            <a:pPr marL="285750" indent="-285750">
              <a:lnSpc>
                <a:spcPct val="150000"/>
              </a:lnSpc>
              <a:buFont typeface="Arial" panose="020B0604020202020204" pitchFamily="34" charset="0"/>
              <a:buChar char="•"/>
            </a:pPr>
            <a:r>
              <a:rPr lang="en-IN" sz="1600" dirty="0"/>
              <a:t>Stop Motion Animator </a:t>
            </a:r>
            <a:endParaRPr lang="en-US" sz="1600" dirty="0"/>
          </a:p>
          <a:p>
            <a:pPr marL="285750" indent="-285750">
              <a:lnSpc>
                <a:spcPct val="150000"/>
              </a:lnSpc>
              <a:buFont typeface="Arial" panose="020B0604020202020204" pitchFamily="34" charset="0"/>
              <a:buChar char="•"/>
            </a:pPr>
            <a:r>
              <a:rPr lang="en-US" sz="1600" dirty="0"/>
              <a:t>Architectural Animator</a:t>
            </a:r>
          </a:p>
          <a:p>
            <a:pPr marL="285750" indent="-285750">
              <a:lnSpc>
                <a:spcPct val="150000"/>
              </a:lnSpc>
              <a:buFont typeface="Arial" panose="020B0604020202020204" pitchFamily="34" charset="0"/>
              <a:buChar char="•"/>
            </a:pPr>
            <a:r>
              <a:rPr lang="en-US" sz="1600" dirty="0"/>
              <a:t>Product Designer</a:t>
            </a:r>
          </a:p>
          <a:p>
            <a:pPr marL="285750" indent="-285750">
              <a:lnSpc>
                <a:spcPct val="150000"/>
              </a:lnSpc>
              <a:buFont typeface="Arial" panose="020B0604020202020204" pitchFamily="34" charset="0"/>
              <a:buChar char="•"/>
            </a:pPr>
            <a:r>
              <a:rPr lang="en-IN" sz="1600" dirty="0"/>
              <a:t>Texture Artist </a:t>
            </a:r>
            <a:endParaRPr lang="en-US" sz="1600" dirty="0"/>
          </a:p>
          <a:p>
            <a:pPr marL="285750" indent="-285750">
              <a:lnSpc>
                <a:spcPct val="150000"/>
              </a:lnSpc>
              <a:buFont typeface="Arial" panose="020B0604020202020204" pitchFamily="34" charset="0"/>
              <a:buChar char="•"/>
            </a:pPr>
            <a:r>
              <a:rPr lang="en-IN" sz="1600" dirty="0"/>
              <a:t>Lighting Technician </a:t>
            </a:r>
          </a:p>
        </p:txBody>
      </p:sp>
      <p:sp>
        <p:nvSpPr>
          <p:cNvPr id="29" name="TextBox 28"/>
          <p:cNvSpPr txBox="1"/>
          <p:nvPr/>
        </p:nvSpPr>
        <p:spPr>
          <a:xfrm>
            <a:off x="9058344" y="2525596"/>
            <a:ext cx="2667001"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Character Rigger </a:t>
            </a:r>
            <a:endParaRPr lang="en-US" sz="1600" dirty="0"/>
          </a:p>
          <a:p>
            <a:pPr marL="285750" indent="-285750">
              <a:lnSpc>
                <a:spcPct val="150000"/>
              </a:lnSpc>
              <a:buFont typeface="Arial" panose="020B0604020202020204" pitchFamily="34" charset="0"/>
              <a:buChar char="•"/>
            </a:pPr>
            <a:r>
              <a:rPr lang="en-IN" sz="1600" dirty="0"/>
              <a:t>Character Animator</a:t>
            </a:r>
          </a:p>
          <a:p>
            <a:pPr marL="285750" indent="-285750">
              <a:lnSpc>
                <a:spcPct val="150000"/>
              </a:lnSpc>
              <a:buFont typeface="Arial" panose="020B0604020202020204" pitchFamily="34" charset="0"/>
              <a:buChar char="•"/>
            </a:pPr>
            <a:r>
              <a:rPr lang="en-IN" sz="1600" dirty="0"/>
              <a:t>Roto Artist</a:t>
            </a:r>
          </a:p>
          <a:p>
            <a:pPr marL="285750" indent="-285750">
              <a:lnSpc>
                <a:spcPct val="150000"/>
              </a:lnSpc>
              <a:buFont typeface="Arial" panose="020B0604020202020204" pitchFamily="34" charset="0"/>
              <a:buChar char="•"/>
            </a:pPr>
            <a:r>
              <a:rPr lang="en-IN" sz="1600" dirty="0"/>
              <a:t>Matchmover</a:t>
            </a:r>
          </a:p>
          <a:p>
            <a:pPr marL="285750" indent="-285750">
              <a:lnSpc>
                <a:spcPct val="150000"/>
              </a:lnSpc>
              <a:buFont typeface="Arial" panose="020B0604020202020204" pitchFamily="34" charset="0"/>
              <a:buChar char="•"/>
            </a:pPr>
            <a:r>
              <a:rPr lang="en-IN" sz="1600" dirty="0"/>
              <a:t>Matte Painter</a:t>
            </a:r>
          </a:p>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IN" sz="1600" dirty="0"/>
              <a:t>Video Game Designer </a:t>
            </a:r>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4390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6423556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7" grpId="0"/>
      <p:bldP spid="28" grpId="0"/>
      <p:bldP spid="29"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FILM MAKING VISUAL EFFECTS</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548086"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Everyday 2 Hrs. (Theory – 1 Hr. &amp; Practical 1 Hr.)</a:t>
            </a:r>
          </a:p>
          <a:p>
            <a:r>
              <a:rPr lang="en-US" sz="1800" dirty="0">
                <a:solidFill>
                  <a:schemeClr val="tx1"/>
                </a:solidFill>
              </a:rPr>
              <a:t>Duration: 24 Months</a:t>
            </a:r>
          </a:p>
          <a:p>
            <a:r>
              <a:rPr lang="en-US" sz="1800" dirty="0">
                <a:solidFill>
                  <a:schemeClr val="tx1"/>
                </a:solidFill>
              </a:rPr>
              <a:t>Total Hours: 998 Hours</a:t>
            </a:r>
          </a:p>
          <a:p>
            <a:pPr lvl="1"/>
            <a:r>
              <a:rPr lang="en-US" sz="1600" dirty="0"/>
              <a:t>Theory: 467 Hrs.</a:t>
            </a:r>
          </a:p>
          <a:p>
            <a:pPr lvl="1"/>
            <a:r>
              <a:rPr lang="en-US" sz="1600" dirty="0"/>
              <a:t>Practical: 467 Hrs.</a:t>
            </a:r>
          </a:p>
          <a:p>
            <a:pPr lvl="1"/>
            <a:r>
              <a:rPr lang="en-US" sz="1600" dirty="0"/>
              <a:t>Project: 64 Hrs.</a:t>
            </a:r>
          </a:p>
          <a:p>
            <a:pPr marL="228600" lvl="1">
              <a:lnSpc>
                <a:spcPct val="130000"/>
              </a:lnSpc>
              <a:spcBef>
                <a:spcPts val="1000"/>
              </a:spcBef>
            </a:pPr>
            <a:r>
              <a:rPr lang="en-US" dirty="0"/>
              <a:t>Saturday – Workshop / Activity</a:t>
            </a:r>
          </a:p>
          <a:p>
            <a:pPr lvl="1"/>
            <a:endParaRPr lang="en-IN" sz="1600" dirty="0"/>
          </a:p>
        </p:txBody>
      </p:sp>
      <p:sp>
        <p:nvSpPr>
          <p:cNvPr id="6" name="TextBox 5"/>
          <p:cNvSpPr txBox="1"/>
          <p:nvPr/>
        </p:nvSpPr>
        <p:spPr>
          <a:xfrm>
            <a:off x="6589059" y="1801906"/>
            <a:ext cx="4764741" cy="4401205"/>
          </a:xfrm>
          <a:prstGeom prst="rect">
            <a:avLst/>
          </a:prstGeom>
          <a:noFill/>
        </p:spPr>
        <p:txBody>
          <a:bodyPr wrap="square" rtlCol="0">
            <a:spAutoFit/>
          </a:bodyPr>
          <a:lstStyle/>
          <a:p>
            <a:pPr>
              <a:spcAft>
                <a:spcPts val="1200"/>
              </a:spcAft>
            </a:pPr>
            <a:r>
              <a:rPr lang="en-US" b="1" dirty="0"/>
              <a:t>LEARNING OBJECTIVE: </a:t>
            </a:r>
          </a:p>
          <a:p>
            <a:r>
              <a:rPr lang="en-US" dirty="0"/>
              <a:t>This program has been designed to deal with Filmmaking by using Live Action, 3D Animation &amp; Visual Effects. The first module deals with the Fundamentals of Art, Design &amp; Composition. A student then understands the basics of Photography and Filmmaking. The second module covers CG Assets &amp; Characters, Rigging &amp; Animation that is required for a VFX film. The third module deals with Dynamics &amp; Tracking. The fourth module combines CG with live action footage using timelines and a node-based compositing software. At the end of the program, the student develops a Visual Effects short film using Live Action &amp; CG.</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3109295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FILM MAKING VISUAL EFFECTS</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192098897"/>
              </p:ext>
            </p:extLst>
          </p:nvPr>
        </p:nvGraphicFramePr>
        <p:xfrm>
          <a:off x="713118" y="1272121"/>
          <a:ext cx="2437354" cy="46685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Fundamentals of Art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Graphics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Principles of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Perspective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err="1">
                          <a:solidFill>
                            <a:schemeClr val="dk1"/>
                          </a:solidFill>
                          <a:latin typeface="+mn-lt"/>
                          <a:ea typeface="+mn-ea"/>
                          <a:cs typeface="+mn-cs"/>
                        </a:rPr>
                        <a:t>Colour</a:t>
                      </a:r>
                      <a:r>
                        <a:rPr lang="en-US" sz="1500" kern="1200" dirty="0">
                          <a:solidFill>
                            <a:schemeClr val="dk1"/>
                          </a:solidFill>
                          <a:latin typeface="+mn-lt"/>
                          <a:ea typeface="+mn-ea"/>
                          <a:cs typeface="+mn-cs"/>
                        </a:rPr>
                        <a:t>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Storyboard</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Filmmaking Foundation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Screen Writing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Direction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Acting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Cinematography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Film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a:solidFill>
                            <a:schemeClr val="dk1"/>
                          </a:solidFill>
                          <a:latin typeface="+mn-lt"/>
                          <a:ea typeface="+mn-ea"/>
                          <a:cs typeface="+mn-cs"/>
                        </a:rPr>
                        <a:t>Sound Editing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Photoshop</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Audition</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03827107"/>
              </p:ext>
            </p:extLst>
          </p:nvPr>
        </p:nvGraphicFramePr>
        <p:xfrm>
          <a:off x="3555241" y="1272121"/>
          <a:ext cx="2437354" cy="37922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3D Character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Lighting &amp; Shading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Rigging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Maya Motion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Particles and Dynamics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Technical Animation</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Mash Plugin</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Xgen Plugin</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err="1">
                          <a:solidFill>
                            <a:schemeClr val="dk1"/>
                          </a:solidFill>
                          <a:effectLst/>
                          <a:latin typeface="+mn-lt"/>
                          <a:ea typeface="+mn-ea"/>
                          <a:cs typeface="+mn-cs"/>
                        </a:rPr>
                        <a:t>Bifrost</a:t>
                      </a:r>
                      <a:r>
                        <a:rPr lang="en-US" sz="1500" kern="1200" dirty="0">
                          <a:solidFill>
                            <a:schemeClr val="dk1"/>
                          </a:solidFill>
                          <a:effectLst/>
                          <a:latin typeface="+mn-lt"/>
                          <a:ea typeface="+mn-ea"/>
                          <a:cs typeface="+mn-cs"/>
                        </a:rPr>
                        <a:t> Plugin</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65035894"/>
              </p:ext>
            </p:extLst>
          </p:nvPr>
        </p:nvGraphicFramePr>
        <p:xfrm>
          <a:off x="6397364" y="1272121"/>
          <a:ext cx="2437354" cy="51257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Liquid Simulation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Soft &amp; Rigid body dynamics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Daemon &amp; </a:t>
                      </a:r>
                      <a:r>
                        <a:rPr lang="en-US" sz="1500" kern="1200" dirty="0" err="1">
                          <a:solidFill>
                            <a:schemeClr val="dk1"/>
                          </a:solidFill>
                          <a:latin typeface="+mn-lt"/>
                          <a:ea typeface="+mn-ea"/>
                          <a:cs typeface="+mn-cs"/>
                        </a:rPr>
                        <a:t>Hybrido</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Compositing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Masking, Rotoscope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Colour Correction</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Render passes,</a:t>
                      </a:r>
                      <a:r>
                        <a:rPr lang="en-US"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Keying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Tracking Stabilize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Particles</a:t>
                      </a:r>
                      <a:r>
                        <a:rPr lang="en-IN" sz="1500" kern="1200" dirty="0">
                          <a:solidFill>
                            <a:schemeClr val="dk1"/>
                          </a:solidFill>
                          <a:latin typeface="+mn-lt"/>
                          <a:ea typeface="+mn-ea"/>
                          <a:cs typeface="+mn-cs"/>
                        </a:rPr>
                        <a:t>,</a:t>
                      </a:r>
                      <a:r>
                        <a:rPr lang="en-IN"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Paint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Wire / Rig Removal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Camera Projection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Re-lighting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RealFlow</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After Effects</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Element 3D Plug-ins</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Fusion</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Nuke</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60664205"/>
              </p:ext>
            </p:extLst>
          </p:nvPr>
        </p:nvGraphicFramePr>
        <p:xfrm>
          <a:off x="9239487" y="1272121"/>
          <a:ext cx="2446007" cy="5349240"/>
        </p:xfrm>
        <a:graphic>
          <a:graphicData uri="http://schemas.openxmlformats.org/drawingml/2006/table">
            <a:tbl>
              <a:tblPr firstRow="1" bandRow="1">
                <a:tableStyleId>{5C22544A-7EE6-4342-B048-85BDC9FD1C3A}</a:tableStyleId>
              </a:tblPr>
              <a:tblGrid>
                <a:gridCol w="2446007">
                  <a:extLst>
                    <a:ext uri="{9D8B030D-6E8A-4147-A177-3AD203B41FA5}">
                      <a16:colId xmlns:a16="http://schemas.microsoft.com/office/drawing/2014/main" val="20000"/>
                    </a:ext>
                  </a:extLst>
                </a:gridCol>
              </a:tblGrid>
              <a:tr h="355614">
                <a:tc>
                  <a:txBody>
                    <a:bodyPr/>
                    <a:lstStyle/>
                    <a:p>
                      <a:pPr algn="ctr"/>
                      <a:r>
                        <a:rPr lang="en-US" dirty="0"/>
                        <a:t>MODULE - 4</a:t>
                      </a:r>
                      <a:endParaRPr lang="en-IN" dirty="0"/>
                    </a:p>
                  </a:txBody>
                  <a:tcPr/>
                </a:tc>
                <a:extLst>
                  <a:ext uri="{0D108BD9-81ED-4DB2-BD59-A6C34878D82A}">
                    <a16:rowId xmlns:a16="http://schemas.microsoft.com/office/drawing/2014/main" val="10000"/>
                  </a:ext>
                </a:extLst>
              </a:tr>
              <a:tr h="3445107">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Stereo conversion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Advance tracking</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Track stereo footage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Advance motion blur roto</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Planner tracker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Mocha Tracker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Hair Roto</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Roto using IK</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Advanced Keying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Complex Wire Removal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Set Extension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Advance Particles</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a:t>
                      </a:r>
                      <a:r>
                        <a:rPr lang="en-US" sz="1500" kern="1200" baseline="0" dirty="0">
                          <a:solidFill>
                            <a:schemeClr val="dk1"/>
                          </a:solidFill>
                          <a:latin typeface="+mn-lt"/>
                          <a:ea typeface="+mn-ea"/>
                          <a:cs typeface="+mn-cs"/>
                        </a:rPr>
                        <a:t> to </a:t>
                      </a:r>
                      <a:r>
                        <a:rPr lang="en-US" sz="1500" kern="1200" dirty="0">
                          <a:solidFill>
                            <a:schemeClr val="dk1"/>
                          </a:solidFill>
                          <a:latin typeface="+mn-lt"/>
                          <a:ea typeface="+mn-ea"/>
                          <a:cs typeface="+mn-cs"/>
                        </a:rPr>
                        <a:t>AR &amp; VR</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Boris Mocha</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3D Equalizer</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Silhouette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Foundry Nuke</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IN" sz="1500" kern="1200" dirty="0">
                          <a:solidFill>
                            <a:schemeClr val="dk1"/>
                          </a:solidFill>
                          <a:effectLst/>
                          <a:latin typeface="+mn-lt"/>
                          <a:ea typeface="+mn-ea"/>
                          <a:cs typeface="+mn-cs"/>
                        </a:rPr>
                        <a:t>Syntheyes</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Unity</a:t>
                      </a:r>
                      <a:endParaRPr lang="en-IN" dirty="0"/>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4759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FILM MAKING VISUAL EFFECTS</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3416320"/>
          </a:xfrm>
          <a:prstGeom prst="rect">
            <a:avLst/>
          </a:prstGeom>
          <a:noFill/>
        </p:spPr>
        <p:txBody>
          <a:bodyPr wrap="square" rtlCol="0">
            <a:spAutoFit/>
          </a:bodyPr>
          <a:lstStyle/>
          <a:p>
            <a:pPr>
              <a:lnSpc>
                <a:spcPct val="150000"/>
              </a:lnSpc>
            </a:pPr>
            <a:r>
              <a:rPr lang="en-US" dirty="0"/>
              <a:t>The emerging student will have a complete understanding of the different modules of Visual Effects and film making, which will help in attaining a bright career. The VFX certificate holder will be capable of delivering outstanding VFX shots due to his / her extensive knowledge in areas like Live Action shooting, 3D Animation, Advanced Dynamics, Tracking &amp; Compositing etc.</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2465295"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Product Designer</a:t>
            </a:r>
          </a:p>
          <a:p>
            <a:pPr marL="285750" indent="-285750">
              <a:lnSpc>
                <a:spcPct val="150000"/>
              </a:lnSpc>
              <a:buFont typeface="Arial" panose="020B0604020202020204" pitchFamily="34" charset="0"/>
              <a:buChar char="•"/>
            </a:pPr>
            <a:r>
              <a:rPr lang="en-IN" sz="1600" dirty="0"/>
              <a:t>Texture Artist </a:t>
            </a:r>
            <a:endParaRPr lang="en-US" sz="1600" dirty="0"/>
          </a:p>
          <a:p>
            <a:pPr marL="285750" indent="-285750">
              <a:lnSpc>
                <a:spcPct val="150000"/>
              </a:lnSpc>
              <a:buFont typeface="Arial" panose="020B0604020202020204" pitchFamily="34" charset="0"/>
              <a:buChar char="•"/>
            </a:pPr>
            <a:r>
              <a:rPr lang="en-IN" sz="1600" dirty="0"/>
              <a:t>Lighting Technician </a:t>
            </a:r>
          </a:p>
          <a:p>
            <a:pPr marL="285750" indent="-285750">
              <a:lnSpc>
                <a:spcPct val="150000"/>
              </a:lnSpc>
              <a:buFont typeface="Arial" panose="020B0604020202020204" pitchFamily="34" charset="0"/>
              <a:buChar char="•"/>
            </a:pPr>
            <a:r>
              <a:rPr lang="en-IN" sz="1600" dirty="0"/>
              <a:t>Character Rigger </a:t>
            </a:r>
            <a:endParaRPr lang="en-US" sz="1600" dirty="0"/>
          </a:p>
          <a:p>
            <a:pPr marL="285750" indent="-285750">
              <a:lnSpc>
                <a:spcPct val="150000"/>
              </a:lnSpc>
              <a:buFont typeface="Arial" panose="020B0604020202020204" pitchFamily="34" charset="0"/>
              <a:buChar char="•"/>
            </a:pPr>
            <a:r>
              <a:rPr lang="en-IN" sz="1600" dirty="0"/>
              <a:t>Character Animator</a:t>
            </a:r>
          </a:p>
          <a:p>
            <a:pPr marL="285750" indent="-285750">
              <a:lnSpc>
                <a:spcPct val="150000"/>
              </a:lnSpc>
              <a:buFont typeface="Arial" panose="020B0604020202020204" pitchFamily="34" charset="0"/>
              <a:buChar char="•"/>
            </a:pPr>
            <a:r>
              <a:rPr lang="en-IN" sz="1600" dirty="0"/>
              <a:t>Roto Artist</a:t>
            </a:r>
          </a:p>
          <a:p>
            <a:pPr marL="285750" indent="-285750">
              <a:lnSpc>
                <a:spcPct val="150000"/>
              </a:lnSpc>
              <a:buFont typeface="Arial" panose="020B0604020202020204" pitchFamily="34" charset="0"/>
              <a:buChar char="•"/>
            </a:pPr>
            <a:r>
              <a:rPr lang="en-IN" sz="1600" dirty="0"/>
              <a:t>Matchmover</a:t>
            </a:r>
          </a:p>
          <a:p>
            <a:pPr marL="285750" indent="-285750">
              <a:lnSpc>
                <a:spcPct val="150000"/>
              </a:lnSpc>
              <a:buFont typeface="Arial" panose="020B0604020202020204" pitchFamily="34" charset="0"/>
              <a:buChar char="•"/>
            </a:pPr>
            <a:r>
              <a:rPr lang="en-IN" sz="1600" dirty="0"/>
              <a:t>Matte Painter</a:t>
            </a:r>
          </a:p>
        </p:txBody>
      </p:sp>
      <p:sp>
        <p:nvSpPr>
          <p:cNvPr id="9" name="TextBox 8"/>
          <p:cNvSpPr txBox="1"/>
          <p:nvPr/>
        </p:nvSpPr>
        <p:spPr>
          <a:xfrm>
            <a:off x="9139026" y="2525596"/>
            <a:ext cx="2667001"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VFX Producer</a:t>
            </a:r>
          </a:p>
          <a:p>
            <a:pPr marL="285750" indent="-285750">
              <a:lnSpc>
                <a:spcPct val="150000"/>
              </a:lnSpc>
              <a:buFont typeface="Arial" panose="020B0604020202020204" pitchFamily="34" charset="0"/>
              <a:buChar char="•"/>
            </a:pPr>
            <a:r>
              <a:rPr lang="en-IN" sz="1600" dirty="0"/>
              <a:t>CG Supervisor</a:t>
            </a:r>
          </a:p>
          <a:p>
            <a:pPr marL="285750" indent="-285750">
              <a:lnSpc>
                <a:spcPct val="150000"/>
              </a:lnSpc>
              <a:buFont typeface="Arial" panose="020B0604020202020204" pitchFamily="34" charset="0"/>
              <a:buChar char="•"/>
            </a:pPr>
            <a:r>
              <a:rPr lang="en-IN" sz="1600" dirty="0"/>
              <a:t>VFX Supervisor</a:t>
            </a:r>
          </a:p>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US" sz="1600" dirty="0"/>
              <a:t>Tracking Artist</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486826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9" grpId="0"/>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FASHION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548086"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Everyday 2 Hrs. (Theory – 1 Hr. &amp; Practical 1 Hr.)</a:t>
            </a:r>
          </a:p>
          <a:p>
            <a:r>
              <a:rPr lang="en-US" sz="1800" dirty="0">
                <a:solidFill>
                  <a:schemeClr val="tx1"/>
                </a:solidFill>
              </a:rPr>
              <a:t>Duration: 24 Months</a:t>
            </a:r>
          </a:p>
          <a:p>
            <a:r>
              <a:rPr lang="en-US" sz="1800" dirty="0">
                <a:solidFill>
                  <a:schemeClr val="tx1"/>
                </a:solidFill>
              </a:rPr>
              <a:t>Total Hours: 998 Hours</a:t>
            </a:r>
          </a:p>
          <a:p>
            <a:pPr lvl="1"/>
            <a:r>
              <a:rPr lang="en-US" sz="1600" dirty="0"/>
              <a:t>Theory: 467 Hrs.</a:t>
            </a:r>
          </a:p>
          <a:p>
            <a:pPr lvl="1"/>
            <a:r>
              <a:rPr lang="en-US" sz="1600" dirty="0"/>
              <a:t>Practical: 467 Hrs.</a:t>
            </a:r>
          </a:p>
          <a:p>
            <a:pPr lvl="1"/>
            <a:r>
              <a:rPr lang="en-US" sz="1600" dirty="0"/>
              <a:t>Project: 64 Hrs.</a:t>
            </a:r>
          </a:p>
          <a:p>
            <a:pPr marL="228600" lvl="1">
              <a:lnSpc>
                <a:spcPct val="130000"/>
              </a:lnSpc>
              <a:spcBef>
                <a:spcPts val="1000"/>
              </a:spcBef>
            </a:pPr>
            <a:r>
              <a:rPr lang="en-US" dirty="0"/>
              <a:t>Saturday – Workshop / Activity</a:t>
            </a:r>
          </a:p>
          <a:p>
            <a:pPr lvl="1"/>
            <a:endParaRPr lang="en-IN" sz="1600" dirty="0"/>
          </a:p>
        </p:txBody>
      </p:sp>
      <p:sp>
        <p:nvSpPr>
          <p:cNvPr id="6" name="TextBox 5"/>
          <p:cNvSpPr txBox="1"/>
          <p:nvPr/>
        </p:nvSpPr>
        <p:spPr>
          <a:xfrm>
            <a:off x="6589059" y="1801906"/>
            <a:ext cx="4764741" cy="3847207"/>
          </a:xfrm>
          <a:prstGeom prst="rect">
            <a:avLst/>
          </a:prstGeom>
          <a:noFill/>
        </p:spPr>
        <p:txBody>
          <a:bodyPr wrap="square" rtlCol="0">
            <a:spAutoFit/>
          </a:bodyPr>
          <a:lstStyle/>
          <a:p>
            <a:pPr>
              <a:spcAft>
                <a:spcPts val="1200"/>
              </a:spcAft>
            </a:pPr>
            <a:r>
              <a:rPr lang="en-US" b="1" dirty="0"/>
              <a:t>LEARNING OBJECTIVE: </a:t>
            </a:r>
          </a:p>
          <a:p>
            <a:r>
              <a:rPr lang="en-US" dirty="0"/>
              <a:t>The two year program in Fashion Design is about creative exploration. You will have an introduction to a wide range of creative practices. This will give you the chance to try different disciplines. Through a range of activities you will start to think about your own creative ambition. You will consider your own work in relation to your chosen professional practice. You will come up with an idea for a project proposal. You will research, write and evaluate your proposal. From this you will produce a body of work for your final assessment. </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301686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FASHION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707444063"/>
              </p:ext>
            </p:extLst>
          </p:nvPr>
        </p:nvGraphicFramePr>
        <p:xfrm>
          <a:off x="857703" y="1455028"/>
          <a:ext cx="4680000" cy="41478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Drawing + geometry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design - elements and principals of design + </a:t>
                      </a:r>
                      <a:r>
                        <a:rPr lang="en-US" sz="1500" kern="1200" dirty="0" err="1">
                          <a:solidFill>
                            <a:schemeClr val="dk1"/>
                          </a:solidFill>
                          <a:latin typeface="+mn-lt"/>
                          <a:ea typeface="+mn-ea"/>
                          <a:cs typeface="+mn-cs"/>
                        </a:rPr>
                        <a:t>colour</a:t>
                      </a:r>
                      <a:r>
                        <a:rPr lang="en-US" sz="1500" kern="1200" dirty="0">
                          <a:solidFill>
                            <a:schemeClr val="dk1"/>
                          </a:solidFill>
                          <a:latin typeface="+mn-lt"/>
                          <a:ea typeface="+mn-ea"/>
                          <a:cs typeface="+mn-cs"/>
                        </a:rPr>
                        <a:t>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model drawing + illustration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 theme concept mood board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pattern making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art &amp; design -Indian and Western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to embroideries  -Basic Embroidery and Indian Embroidery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Textile Science  1 – Fiber to Fabric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Communication Skills, Body Language, Self-discipline, Integrity</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0" lvl="0" indent="0">
                        <a:buFont typeface="Arial" panose="020B0604020202020204" pitchFamily="34" charset="0"/>
                        <a:buNone/>
                      </a:pP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55416383"/>
              </p:ext>
            </p:extLst>
          </p:nvPr>
        </p:nvGraphicFramePr>
        <p:xfrm>
          <a:off x="6465247" y="1455028"/>
          <a:ext cx="4680000" cy="49733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to CAD -PHOTOSHOP and ILLUSTRATOR  (CORELDRAW)</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Draping -Draping skirt and Bodice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-I–(SKIRT) Research - Design development -Theme Concept Mood board -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-II–(DRESS) Research -Design development -Theme Concept Mood   board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TEXTILES Indian and Western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MARKETING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FORECASTING - MARKET RESEARCH</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Textile Science  2 – Dyeing and Printing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Business Ethics &amp; Etiquette, Physical Wellness, Positive Attitude, Time Management</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Illustrator</a:t>
                      </a:r>
                      <a:r>
                        <a:rPr lang="en-US" sz="1500" kern="1200" baseline="0" dirty="0">
                          <a:solidFill>
                            <a:schemeClr val="dk1"/>
                          </a:solidFill>
                          <a:effectLst/>
                          <a:latin typeface="+mn-lt"/>
                          <a:ea typeface="+mn-ea"/>
                          <a:cs typeface="+mn-cs"/>
                        </a:rPr>
                        <a:t> / CorelDraw</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8405263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43555" y="136451"/>
            <a:ext cx="9502265" cy="6425715"/>
          </a:xfrm>
          <a:prstGeom prst="rect">
            <a:avLst/>
          </a:prstGeom>
          <a:noFill/>
        </p:spPr>
        <p:txBody>
          <a:bodyPr/>
          <a:lstStyle/>
          <a:p>
            <a:endParaRPr lang="en-IN"/>
          </a:p>
        </p:txBody>
      </p:sp>
      <p:sp>
        <p:nvSpPr>
          <p:cNvPr id="6" name="Block Arc 5"/>
          <p:cNvSpPr/>
          <p:nvPr/>
        </p:nvSpPr>
        <p:spPr>
          <a:xfrm>
            <a:off x="2423927" y="867043"/>
            <a:ext cx="5336592" cy="5336592"/>
          </a:xfrm>
          <a:prstGeom prst="blockArc">
            <a:avLst>
              <a:gd name="adj1" fmla="val 12944853"/>
              <a:gd name="adj2" fmla="val 17018395"/>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7" name="Block Arc 6"/>
          <p:cNvSpPr/>
          <p:nvPr/>
        </p:nvSpPr>
        <p:spPr>
          <a:xfrm>
            <a:off x="2400257" y="899398"/>
            <a:ext cx="5336592" cy="5336592"/>
          </a:xfrm>
          <a:prstGeom prst="blockArc">
            <a:avLst>
              <a:gd name="adj1" fmla="val 9894051"/>
              <a:gd name="adj2" fmla="val 12997532"/>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8" name="Block Arc 7"/>
          <p:cNvSpPr/>
          <p:nvPr/>
        </p:nvSpPr>
        <p:spPr>
          <a:xfrm>
            <a:off x="2300444" y="601759"/>
            <a:ext cx="5336592" cy="5336592"/>
          </a:xfrm>
          <a:prstGeom prst="blockArc">
            <a:avLst>
              <a:gd name="adj1" fmla="val 6075123"/>
              <a:gd name="adj2" fmla="val 9481283"/>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9" name="Block Arc 8"/>
          <p:cNvSpPr/>
          <p:nvPr/>
        </p:nvSpPr>
        <p:spPr>
          <a:xfrm>
            <a:off x="3263137" y="1005676"/>
            <a:ext cx="5336592" cy="5336592"/>
          </a:xfrm>
          <a:prstGeom prst="blockArc">
            <a:avLst>
              <a:gd name="adj1" fmla="val 3149062"/>
              <a:gd name="adj2" fmla="val 7456254"/>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10" name="Block Arc 9"/>
          <p:cNvSpPr/>
          <p:nvPr/>
        </p:nvSpPr>
        <p:spPr>
          <a:xfrm>
            <a:off x="3766503" y="702422"/>
            <a:ext cx="5336592" cy="5336592"/>
          </a:xfrm>
          <a:prstGeom prst="blockArc">
            <a:avLst>
              <a:gd name="adj1" fmla="val 819714"/>
              <a:gd name="adj2" fmla="val 3922904"/>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11" name="Block Arc 10"/>
          <p:cNvSpPr/>
          <p:nvPr/>
        </p:nvSpPr>
        <p:spPr>
          <a:xfrm>
            <a:off x="3705053" y="1064179"/>
            <a:ext cx="5336592" cy="5336592"/>
          </a:xfrm>
          <a:prstGeom prst="blockArc">
            <a:avLst>
              <a:gd name="adj1" fmla="val 19199140"/>
              <a:gd name="adj2" fmla="val 337142"/>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12" name="Block Arc 11"/>
          <p:cNvSpPr/>
          <p:nvPr/>
        </p:nvSpPr>
        <p:spPr>
          <a:xfrm>
            <a:off x="3568781" y="887008"/>
            <a:ext cx="5336592" cy="5336592"/>
          </a:xfrm>
          <a:prstGeom prst="blockArc">
            <a:avLst>
              <a:gd name="adj1" fmla="val 15501496"/>
              <a:gd name="adj2" fmla="val 19492942"/>
              <a:gd name="adj3" fmla="val 390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IN"/>
          </a:p>
        </p:txBody>
      </p:sp>
      <p:sp>
        <p:nvSpPr>
          <p:cNvPr id="13" name="Freeform 12"/>
          <p:cNvSpPr/>
          <p:nvPr/>
        </p:nvSpPr>
        <p:spPr>
          <a:xfrm>
            <a:off x="3564756" y="1980407"/>
            <a:ext cx="4259862" cy="2996881"/>
          </a:xfrm>
          <a:custGeom>
            <a:avLst/>
            <a:gdLst>
              <a:gd name="connsiteX0" fmla="*/ 0 w 4259862"/>
              <a:gd name="connsiteY0" fmla="*/ 1498441 h 2996881"/>
              <a:gd name="connsiteX1" fmla="*/ 2129931 w 4259862"/>
              <a:gd name="connsiteY1" fmla="*/ 0 h 2996881"/>
              <a:gd name="connsiteX2" fmla="*/ 4259862 w 4259862"/>
              <a:gd name="connsiteY2" fmla="*/ 1498441 h 2996881"/>
              <a:gd name="connsiteX3" fmla="*/ 2129931 w 4259862"/>
              <a:gd name="connsiteY3" fmla="*/ 2996882 h 2996881"/>
              <a:gd name="connsiteX4" fmla="*/ 0 w 4259862"/>
              <a:gd name="connsiteY4" fmla="*/ 1498441 h 299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862" h="2996881">
                <a:moveTo>
                  <a:pt x="0" y="1498441"/>
                </a:moveTo>
                <a:cubicBezTo>
                  <a:pt x="0" y="670875"/>
                  <a:pt x="953603" y="0"/>
                  <a:pt x="2129931" y="0"/>
                </a:cubicBezTo>
                <a:cubicBezTo>
                  <a:pt x="3306259" y="0"/>
                  <a:pt x="4259862" y="670875"/>
                  <a:pt x="4259862" y="1498441"/>
                </a:cubicBezTo>
                <a:cubicBezTo>
                  <a:pt x="4259862" y="2326007"/>
                  <a:pt x="3306259" y="2996882"/>
                  <a:pt x="2129931" y="2996882"/>
                </a:cubicBezTo>
                <a:cubicBezTo>
                  <a:pt x="953603" y="2996882"/>
                  <a:pt x="0" y="2326007"/>
                  <a:pt x="0" y="1498441"/>
                </a:cubicBezTo>
                <a:close/>
              </a:path>
            </a:pathLst>
          </a:custGeom>
          <a:solidFill>
            <a:srgbClr val="FFC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664482" tIns="479523" rIns="664482" bIns="479523" numCol="1" spcCol="1270" anchor="ctr" anchorCtr="0">
            <a:noAutofit/>
          </a:bodyPr>
          <a:lstStyle/>
          <a:p>
            <a:pPr lvl="0" algn="ctr" defTabSz="1422400">
              <a:lnSpc>
                <a:spcPct val="90000"/>
              </a:lnSpc>
              <a:spcBef>
                <a:spcPct val="0"/>
              </a:spcBef>
              <a:spcAft>
                <a:spcPct val="35000"/>
              </a:spcAft>
            </a:pPr>
            <a:r>
              <a:rPr lang="en-US" sz="3200" b="1" u="sng" kern="1200" dirty="0">
                <a:solidFill>
                  <a:schemeClr val="tx1"/>
                </a:solidFill>
              </a:rPr>
              <a:t>WHY ZICA?</a:t>
            </a:r>
          </a:p>
          <a:p>
            <a:pPr lvl="0" algn="ctr" defTabSz="1422400">
              <a:lnSpc>
                <a:spcPct val="90000"/>
              </a:lnSpc>
              <a:spcBef>
                <a:spcPct val="0"/>
              </a:spcBef>
              <a:spcAft>
                <a:spcPct val="35000"/>
              </a:spcAft>
            </a:pPr>
            <a:r>
              <a:rPr lang="en-US" sz="1800" kern="1200" dirty="0">
                <a:solidFill>
                  <a:schemeClr val="tx1"/>
                </a:solidFill>
                <a:latin typeface="+mj-lt"/>
                <a:cs typeface="Arial"/>
              </a:rPr>
              <a:t>22 centers across India in major cities including Mumbai, Jaipur, Indore, Ranchi, Bhubaneswar, Guwahati, Nagpur, Nashik, Coimbatore etc. </a:t>
            </a:r>
            <a:endParaRPr lang="en-US" sz="1800" kern="1200" dirty="0">
              <a:solidFill>
                <a:schemeClr val="tx1"/>
              </a:solidFill>
            </a:endParaRPr>
          </a:p>
        </p:txBody>
      </p:sp>
      <p:sp>
        <p:nvSpPr>
          <p:cNvPr id="14" name="Freeform 13"/>
          <p:cNvSpPr/>
          <p:nvPr/>
        </p:nvSpPr>
        <p:spPr>
          <a:xfrm>
            <a:off x="4282090" y="171456"/>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A division of Zee network education group</a:t>
            </a:r>
            <a:endParaRPr lang="en-US" sz="1800" kern="1200" dirty="0"/>
          </a:p>
        </p:txBody>
      </p:sp>
      <p:sp>
        <p:nvSpPr>
          <p:cNvPr id="15" name="Freeform 14"/>
          <p:cNvSpPr/>
          <p:nvPr/>
        </p:nvSpPr>
        <p:spPr>
          <a:xfrm>
            <a:off x="6949944" y="1228829"/>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India’s first classical &amp; digital animation academy, since 1995</a:t>
            </a:r>
            <a:endParaRPr lang="en-US" sz="1800" kern="1200" dirty="0"/>
          </a:p>
        </p:txBody>
      </p:sp>
      <p:sp>
        <p:nvSpPr>
          <p:cNvPr id="16" name="Freeform 15"/>
          <p:cNvSpPr/>
          <p:nvPr/>
        </p:nvSpPr>
        <p:spPr>
          <a:xfrm>
            <a:off x="7549856" y="3167115"/>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Alumni being stalwarts in the industry</a:t>
            </a:r>
          </a:p>
        </p:txBody>
      </p:sp>
      <p:sp>
        <p:nvSpPr>
          <p:cNvPr id="17" name="Freeform 16"/>
          <p:cNvSpPr/>
          <p:nvPr/>
        </p:nvSpPr>
        <p:spPr>
          <a:xfrm>
            <a:off x="6097539" y="4927551"/>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An active placement cell to provide employment assistance</a:t>
            </a:r>
          </a:p>
        </p:txBody>
      </p:sp>
      <p:sp>
        <p:nvSpPr>
          <p:cNvPr id="18" name="Freeform 17"/>
          <p:cNvSpPr/>
          <p:nvPr/>
        </p:nvSpPr>
        <p:spPr>
          <a:xfrm>
            <a:off x="3031192" y="5014400"/>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A well laid centralized assessment process</a:t>
            </a:r>
          </a:p>
        </p:txBody>
      </p:sp>
      <p:sp>
        <p:nvSpPr>
          <p:cNvPr id="19" name="Freeform 18"/>
          <p:cNvSpPr/>
          <p:nvPr/>
        </p:nvSpPr>
        <p:spPr>
          <a:xfrm>
            <a:off x="1115652" y="3427659"/>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State of the art facilities and infrastructure</a:t>
            </a:r>
            <a:endParaRPr lang="en-US" sz="1800" kern="1200" dirty="0"/>
          </a:p>
        </p:txBody>
      </p:sp>
      <p:sp>
        <p:nvSpPr>
          <p:cNvPr id="20" name="Freeform 19"/>
          <p:cNvSpPr/>
          <p:nvPr/>
        </p:nvSpPr>
        <p:spPr>
          <a:xfrm>
            <a:off x="1541888" y="1185429"/>
            <a:ext cx="2854142" cy="1643033"/>
          </a:xfrm>
          <a:custGeom>
            <a:avLst/>
            <a:gdLst>
              <a:gd name="connsiteX0" fmla="*/ 0 w 2854142"/>
              <a:gd name="connsiteY0" fmla="*/ 821517 h 1643033"/>
              <a:gd name="connsiteX1" fmla="*/ 1427071 w 2854142"/>
              <a:gd name="connsiteY1" fmla="*/ 0 h 1643033"/>
              <a:gd name="connsiteX2" fmla="*/ 2854142 w 2854142"/>
              <a:gd name="connsiteY2" fmla="*/ 821517 h 1643033"/>
              <a:gd name="connsiteX3" fmla="*/ 1427071 w 2854142"/>
              <a:gd name="connsiteY3" fmla="*/ 1643034 h 1643033"/>
              <a:gd name="connsiteX4" fmla="*/ 0 w 2854142"/>
              <a:gd name="connsiteY4" fmla="*/ 821517 h 164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2" h="1643033">
                <a:moveTo>
                  <a:pt x="0" y="821517"/>
                </a:moveTo>
                <a:cubicBezTo>
                  <a:pt x="0" y="367806"/>
                  <a:pt x="638921" y="0"/>
                  <a:pt x="1427071" y="0"/>
                </a:cubicBezTo>
                <a:cubicBezTo>
                  <a:pt x="2215221" y="0"/>
                  <a:pt x="2854142" y="367806"/>
                  <a:pt x="2854142" y="821517"/>
                </a:cubicBezTo>
                <a:cubicBezTo>
                  <a:pt x="2854142" y="1275228"/>
                  <a:pt x="2215221" y="1643034"/>
                  <a:pt x="1427071" y="1643034"/>
                </a:cubicBezTo>
                <a:cubicBezTo>
                  <a:pt x="638921" y="1643034"/>
                  <a:pt x="0" y="1275228"/>
                  <a:pt x="0" y="82151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40839" tIns="263477" rIns="440839" bIns="263477" numCol="1" spcCol="1270" anchor="ctr" anchorCtr="0">
            <a:noAutofit/>
          </a:bodyPr>
          <a:lstStyle/>
          <a:p>
            <a:pPr lvl="0" algn="ctr" defTabSz="800100">
              <a:lnSpc>
                <a:spcPct val="90000"/>
              </a:lnSpc>
              <a:spcBef>
                <a:spcPct val="0"/>
              </a:spcBef>
              <a:spcAft>
                <a:spcPct val="35000"/>
              </a:spcAft>
            </a:pPr>
            <a:r>
              <a:rPr lang="en-US" sz="1800" kern="1200" dirty="0">
                <a:latin typeface="+mj-lt"/>
                <a:cs typeface="Arial"/>
              </a:rPr>
              <a:t>Industry standard programs</a:t>
            </a:r>
            <a:endParaRPr lang="en-US" sz="1800" kern="1200" dirty="0"/>
          </a:p>
        </p:txBody>
      </p:sp>
      <p:sp>
        <p:nvSpPr>
          <p:cNvPr id="21" name="Rectangle 2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57266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FASHION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2736936712"/>
              </p:ext>
            </p:extLst>
          </p:nvPr>
        </p:nvGraphicFramePr>
        <p:xfrm>
          <a:off x="857703" y="1455028"/>
          <a:ext cx="4680000" cy="45669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 draping –draped dress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-iii–(evening wear) research -design development -theme  concept       mood board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-iv–(ethnic wear) research -design development -theme concept  mood board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CAD  for fashion and textiles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merchandising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Managing export-import business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Manufacturing methods &amp; process and quality control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Portfolio development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 Grooming &amp; Etiquette • Communication Skills • Interview Skills • Personal Effectiveness • Information Technology Traineeship</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0" lvl="0" indent="0">
                        <a:buFont typeface="Arial" panose="020B0604020202020204" pitchFamily="34" charset="0"/>
                        <a:buNone/>
                      </a:pP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42294635"/>
              </p:ext>
            </p:extLst>
          </p:nvPr>
        </p:nvGraphicFramePr>
        <p:xfrm>
          <a:off x="6465247" y="1455028"/>
          <a:ext cx="4680000" cy="39192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- 4</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Project styling - for films - advertisement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Textile- product development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photography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accessories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-v–(final collection ) research -design development -theme concept mood board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Portfolio</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Resource management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Execution skills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Result orientation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Values and belief system, goal setting   traineeship</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0" lvl="0" indent="0" algn="l" defTabSz="914400" rtl="0" eaLnBrk="1" latinLnBrk="0" hangingPunct="1">
                        <a:lnSpc>
                          <a:spcPct val="100000"/>
                        </a:lnSpc>
                        <a:buFont typeface="Arial" panose="020B0604020202020204" pitchFamily="34" charset="0"/>
                        <a:buNone/>
                      </a:pP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4087725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FASHION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3371692"/>
          </a:xfrm>
          <a:prstGeom prst="rect">
            <a:avLst/>
          </a:prstGeom>
          <a:noFill/>
        </p:spPr>
        <p:txBody>
          <a:bodyPr wrap="square" rtlCol="0">
            <a:spAutoFit/>
          </a:bodyPr>
          <a:lstStyle/>
          <a:p>
            <a:pPr>
              <a:lnSpc>
                <a:spcPct val="150000"/>
              </a:lnSpc>
            </a:pPr>
            <a:r>
              <a:rPr lang="en-US" dirty="0"/>
              <a:t>This course enables students to be professional fashion Designer and work in the industry of Apparel, Export Houses, Garment manufacturing, fashion retail stores, Online fashion business, blogger, as a Stylist in the Media and film industry etc. As an entrepreneur students also learn how to launch their brands, open boutique and fashion store.</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4092385"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Fashion Designer</a:t>
            </a:r>
          </a:p>
          <a:p>
            <a:pPr marL="285750" indent="-285750">
              <a:lnSpc>
                <a:spcPct val="150000"/>
              </a:lnSpc>
              <a:buFont typeface="Arial" panose="020B0604020202020204" pitchFamily="34" charset="0"/>
              <a:buChar char="•"/>
            </a:pPr>
            <a:r>
              <a:rPr lang="en-US" sz="1600" dirty="0"/>
              <a:t>Textile Designer</a:t>
            </a:r>
          </a:p>
          <a:p>
            <a:pPr marL="285750" indent="-285750">
              <a:lnSpc>
                <a:spcPct val="150000"/>
              </a:lnSpc>
              <a:buFont typeface="Arial" panose="020B0604020202020204" pitchFamily="34" charset="0"/>
              <a:buChar char="•"/>
            </a:pPr>
            <a:r>
              <a:rPr lang="en-IN" sz="1600" dirty="0"/>
              <a:t>Visual Merchandiser</a:t>
            </a:r>
          </a:p>
          <a:p>
            <a:pPr marL="285750" indent="-285750">
              <a:lnSpc>
                <a:spcPct val="150000"/>
              </a:lnSpc>
              <a:buFont typeface="Arial" panose="020B0604020202020204" pitchFamily="34" charset="0"/>
              <a:buChar char="•"/>
            </a:pPr>
            <a:r>
              <a:rPr lang="en-US" sz="1600" dirty="0"/>
              <a:t>Garment Designer</a:t>
            </a:r>
          </a:p>
          <a:p>
            <a:pPr marL="285750" indent="-285750">
              <a:lnSpc>
                <a:spcPct val="150000"/>
              </a:lnSpc>
              <a:buFont typeface="Arial" panose="020B0604020202020204" pitchFamily="34" charset="0"/>
              <a:buChar char="•"/>
            </a:pPr>
            <a:r>
              <a:rPr lang="en-US" sz="1600" dirty="0"/>
              <a:t>Accessories Designer</a:t>
            </a:r>
          </a:p>
          <a:p>
            <a:pPr marL="285750" indent="-285750">
              <a:lnSpc>
                <a:spcPct val="150000"/>
              </a:lnSpc>
              <a:buFont typeface="Arial" panose="020B0604020202020204" pitchFamily="34" charset="0"/>
              <a:buChar char="•"/>
            </a:pPr>
            <a:r>
              <a:rPr lang="en-IN" sz="1600" dirty="0"/>
              <a:t>Graphic &amp; Textile Designer Technical</a:t>
            </a:r>
          </a:p>
          <a:p>
            <a:pPr marL="285750" indent="-285750">
              <a:lnSpc>
                <a:spcPct val="150000"/>
              </a:lnSpc>
              <a:buFont typeface="Arial" panose="020B0604020202020204" pitchFamily="34" charset="0"/>
              <a:buChar char="•"/>
            </a:pPr>
            <a:r>
              <a:rPr lang="en-IN" sz="1600" dirty="0"/>
              <a:t>Fashion Graphic Designer</a:t>
            </a:r>
          </a:p>
          <a:p>
            <a:pPr marL="285750" indent="-285750">
              <a:lnSpc>
                <a:spcPct val="150000"/>
              </a:lnSpc>
              <a:buFont typeface="Arial" panose="020B0604020202020204" pitchFamily="34" charset="0"/>
              <a:buChar char="•"/>
            </a:pPr>
            <a:r>
              <a:rPr lang="en-IN" sz="1600" dirty="0"/>
              <a:t>Apparel Fashion Designer</a:t>
            </a:r>
          </a:p>
          <a:p>
            <a:pPr marL="285750" indent="-285750">
              <a:lnSpc>
                <a:spcPct val="150000"/>
              </a:lnSpc>
              <a:buFont typeface="Arial" panose="020B0604020202020204" pitchFamily="34" charset="0"/>
              <a:buChar char="•"/>
            </a:pPr>
            <a:r>
              <a:rPr lang="en-US" sz="1600" dirty="0"/>
              <a:t>Fashion Stylist</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119991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INTERIOR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548086"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Everyday 2 Hrs. (Theory – 1 Hr. &amp; Practical 1 Hr.)</a:t>
            </a:r>
          </a:p>
          <a:p>
            <a:r>
              <a:rPr lang="en-US" sz="1800" dirty="0">
                <a:solidFill>
                  <a:schemeClr val="tx1"/>
                </a:solidFill>
              </a:rPr>
              <a:t>Duration: 24 Months</a:t>
            </a:r>
          </a:p>
          <a:p>
            <a:r>
              <a:rPr lang="en-US" sz="1800" dirty="0">
                <a:solidFill>
                  <a:schemeClr val="tx1"/>
                </a:solidFill>
              </a:rPr>
              <a:t>Total Hours: 998 Hours</a:t>
            </a:r>
          </a:p>
          <a:p>
            <a:pPr lvl="1"/>
            <a:r>
              <a:rPr lang="en-US" sz="1600" dirty="0"/>
              <a:t>Theory: 467 Hrs.</a:t>
            </a:r>
          </a:p>
          <a:p>
            <a:pPr lvl="1"/>
            <a:r>
              <a:rPr lang="en-US" sz="1600" dirty="0"/>
              <a:t>Practical: 467 Hrs.</a:t>
            </a:r>
          </a:p>
          <a:p>
            <a:pPr lvl="1"/>
            <a:r>
              <a:rPr lang="en-US" sz="1600" dirty="0"/>
              <a:t>Project: 64 Hrs.</a:t>
            </a:r>
          </a:p>
          <a:p>
            <a:pPr marL="228600" lvl="1">
              <a:lnSpc>
                <a:spcPct val="130000"/>
              </a:lnSpc>
              <a:spcBef>
                <a:spcPts val="1000"/>
              </a:spcBef>
            </a:pPr>
            <a:r>
              <a:rPr lang="en-US" dirty="0"/>
              <a:t>Saturday – Workshop / Activity</a:t>
            </a:r>
          </a:p>
          <a:p>
            <a:pPr lvl="1"/>
            <a:endParaRPr lang="en-IN" sz="1600" dirty="0"/>
          </a:p>
        </p:txBody>
      </p:sp>
      <p:sp>
        <p:nvSpPr>
          <p:cNvPr id="6" name="TextBox 5"/>
          <p:cNvSpPr txBox="1"/>
          <p:nvPr/>
        </p:nvSpPr>
        <p:spPr>
          <a:xfrm>
            <a:off x="6589059" y="1801906"/>
            <a:ext cx="4764741" cy="4124206"/>
          </a:xfrm>
          <a:prstGeom prst="rect">
            <a:avLst/>
          </a:prstGeom>
          <a:noFill/>
        </p:spPr>
        <p:txBody>
          <a:bodyPr wrap="square" rtlCol="0">
            <a:spAutoFit/>
          </a:bodyPr>
          <a:lstStyle/>
          <a:p>
            <a:pPr>
              <a:spcAft>
                <a:spcPts val="1200"/>
              </a:spcAft>
            </a:pPr>
            <a:r>
              <a:rPr lang="en-US" b="1" dirty="0"/>
              <a:t>LEARNING OBJECTIVE: </a:t>
            </a:r>
          </a:p>
          <a:p>
            <a:r>
              <a:rPr lang="en-US" dirty="0"/>
              <a:t>The Interior design program deals with the art and science of enhancing the interior of a building's inner space to achieve a healthier more aesthetically pleasing and functional environment for the people using the space. In this program, we develop the design, art, fundamentals of drawing, furniture design, and design source and materials, interior graphics, Introduction to CAD, construction, services, case study, building material, etc. To become a professional Interior Designer. This program offers exposure to new technologies like AR/ VR to help the students to be future-ready</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5374807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INTERIOR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79386147"/>
              </p:ext>
            </p:extLst>
          </p:nvPr>
        </p:nvGraphicFramePr>
        <p:xfrm>
          <a:off x="857703" y="1710521"/>
          <a:ext cx="4680000" cy="314007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Interior furniture Design (Indian &amp; Western)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Concept of Interior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Fundamental of Art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Free-Hand Drawing</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Design development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Space planning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Services, Techniques, Theory &amp; Practical</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r>
                        <a:rPr lang="en-US" sz="1500" kern="1200" dirty="0">
                          <a:solidFill>
                            <a:schemeClr val="dk1"/>
                          </a:solidFill>
                          <a:effectLst/>
                          <a:latin typeface="+mn-lt"/>
                          <a:ea typeface="+mn-ea"/>
                          <a:cs typeface="+mn-cs"/>
                        </a:rPr>
                        <a:t> </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81715271"/>
              </p:ext>
            </p:extLst>
          </p:nvPr>
        </p:nvGraphicFramePr>
        <p:xfrm>
          <a:off x="6465247" y="1710521"/>
          <a:ext cx="4680000" cy="438975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Architectural Drafting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Interior Design – Residential</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2D, 3D Computer Aided Drawing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(CAD, Sketch-up, 3D Model making, AR/VR)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 Skills</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Creativity and Concept Development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BOQ, Budget and Costing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Drawing Presentation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Application and Execution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of AR &amp; VR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Portfolio</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r>
                        <a:rPr lang="en-US" sz="1500" kern="1200" dirty="0">
                          <a:solidFill>
                            <a:schemeClr val="dk1"/>
                          </a:solidFill>
                          <a:effectLst/>
                          <a:latin typeface="+mn-lt"/>
                          <a:ea typeface="+mn-ea"/>
                          <a:cs typeface="+mn-cs"/>
                        </a:rPr>
                        <a:t> 3D (Model Making)</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698095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INTERIOR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205063012"/>
              </p:ext>
            </p:extLst>
          </p:nvPr>
        </p:nvGraphicFramePr>
        <p:xfrm>
          <a:off x="857703" y="1844991"/>
          <a:ext cx="4680000" cy="320103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Furniture History and Application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Design Studio workshop 2 - Retail</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Construction Studies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Services- Plumbing, Lighting, AC, etc.</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Computer Rendering Walkthrough</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Adobe Illustrator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Adobe Photoshop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3D Drawings</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50951232"/>
              </p:ext>
            </p:extLst>
          </p:nvPr>
        </p:nvGraphicFramePr>
        <p:xfrm>
          <a:off x="6465247" y="1844991"/>
          <a:ext cx="4680000" cy="305625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- 4</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Design Studio workshop 3 - Office</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Design Studio workshop 4 - Restaurant &amp; Hospitality</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Academic Research and Communication Skills</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Industrial experience, Internship</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Application and Execution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Portfolio (by using AR &amp; VR)</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r>
                        <a:rPr lang="en-US" sz="1500" kern="1200" dirty="0">
                          <a:solidFill>
                            <a:schemeClr val="dk1"/>
                          </a:solidFill>
                          <a:effectLst/>
                          <a:latin typeface="+mn-lt"/>
                          <a:ea typeface="+mn-ea"/>
                          <a:cs typeface="+mn-cs"/>
                        </a:rPr>
                        <a:t>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3D (Walkthrough)</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8417773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3033485" y="470193"/>
            <a:ext cx="5399313"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PDP IN INTERIOR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3787191"/>
          </a:xfrm>
          <a:prstGeom prst="rect">
            <a:avLst/>
          </a:prstGeom>
          <a:noFill/>
        </p:spPr>
        <p:txBody>
          <a:bodyPr wrap="square" rtlCol="0">
            <a:spAutoFit/>
          </a:bodyPr>
          <a:lstStyle/>
          <a:p>
            <a:pPr>
              <a:lnSpc>
                <a:spcPct val="150000"/>
              </a:lnSpc>
            </a:pPr>
            <a:r>
              <a:rPr lang="en-US" dirty="0"/>
              <a:t>The course-completed student can be Interior Designer and works for Residential Space Designing Firm, Commercial Space Designing, Office Space Designing,  Retail Space Designing, Hospitality Space Designing, Public Space Designing, Exhibition Space Designing, Merchandising designer, Stall Designer, Event and Set Designer in entertainment, Furniture designer, Art direction, Design Consulting, </a:t>
            </a:r>
            <a:r>
              <a:rPr lang="en-US" dirty="0" err="1"/>
              <a:t>Colour</a:t>
            </a:r>
            <a:r>
              <a:rPr lang="en-US" dirty="0"/>
              <a:t> consultant, Design Entrepreneur </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4092385"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Interior Designer</a:t>
            </a:r>
          </a:p>
          <a:p>
            <a:pPr marL="285750" indent="-285750">
              <a:lnSpc>
                <a:spcPct val="150000"/>
              </a:lnSpc>
              <a:buFont typeface="Arial" panose="020B0604020202020204" pitchFamily="34" charset="0"/>
              <a:buChar char="•"/>
            </a:pPr>
            <a:r>
              <a:rPr lang="en-US" sz="1600" dirty="0"/>
              <a:t>Retail Space Designer</a:t>
            </a:r>
          </a:p>
          <a:p>
            <a:pPr marL="285750" indent="-285750">
              <a:lnSpc>
                <a:spcPct val="150000"/>
              </a:lnSpc>
              <a:buFont typeface="Arial" panose="020B0604020202020204" pitchFamily="34" charset="0"/>
              <a:buChar char="•"/>
            </a:pPr>
            <a:r>
              <a:rPr lang="en-US" sz="1600" dirty="0"/>
              <a:t>Event Set Designer</a:t>
            </a:r>
          </a:p>
          <a:p>
            <a:pPr marL="285750" indent="-285750">
              <a:lnSpc>
                <a:spcPct val="150000"/>
              </a:lnSpc>
              <a:buFont typeface="Arial" panose="020B0604020202020204" pitchFamily="34" charset="0"/>
              <a:buChar char="•"/>
            </a:pPr>
            <a:r>
              <a:rPr lang="en-US" sz="1600" dirty="0"/>
              <a:t>Design Consultant</a:t>
            </a:r>
          </a:p>
          <a:p>
            <a:pPr marL="285750" indent="-285750">
              <a:lnSpc>
                <a:spcPct val="150000"/>
              </a:lnSpc>
              <a:buFont typeface="Arial" panose="020B0604020202020204" pitchFamily="34" charset="0"/>
              <a:buChar char="•"/>
            </a:pPr>
            <a:r>
              <a:rPr lang="en-US" sz="1600" dirty="0"/>
              <a:t>Art Director</a:t>
            </a:r>
          </a:p>
          <a:p>
            <a:pPr marL="285750" indent="-285750">
              <a:lnSpc>
                <a:spcPct val="150000"/>
              </a:lnSpc>
              <a:buFont typeface="Arial" panose="020B0604020202020204" pitchFamily="34" charset="0"/>
              <a:buChar char="•"/>
            </a:pPr>
            <a:r>
              <a:rPr lang="en-US" sz="1600" dirty="0"/>
              <a:t>Stall Designer</a:t>
            </a:r>
          </a:p>
          <a:p>
            <a:pPr marL="285750" indent="-285750">
              <a:lnSpc>
                <a:spcPct val="150000"/>
              </a:lnSpc>
              <a:buFont typeface="Arial" panose="020B0604020202020204" pitchFamily="34" charset="0"/>
              <a:buChar char="•"/>
            </a:pPr>
            <a:r>
              <a:rPr lang="en-US" sz="1600" dirty="0"/>
              <a:t>Space Designer</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595100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2D ANIMATION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347447"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2 Hrs. a Day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a:p>
            <a:pPr marL="457200" lvl="1" indent="0">
              <a:buFont typeface="Arial" panose="020B0604020202020204" pitchFamily="34" charset="0"/>
              <a:buNone/>
            </a:pPr>
            <a:endParaRPr lang="en-US" sz="1600" dirty="0"/>
          </a:p>
        </p:txBody>
      </p:sp>
      <p:sp>
        <p:nvSpPr>
          <p:cNvPr id="6" name="TextBox 5"/>
          <p:cNvSpPr txBox="1"/>
          <p:nvPr/>
        </p:nvSpPr>
        <p:spPr>
          <a:xfrm>
            <a:off x="6589059" y="1801906"/>
            <a:ext cx="4764741" cy="3570208"/>
          </a:xfrm>
          <a:prstGeom prst="rect">
            <a:avLst/>
          </a:prstGeom>
          <a:noFill/>
        </p:spPr>
        <p:txBody>
          <a:bodyPr wrap="square" rtlCol="0">
            <a:spAutoFit/>
          </a:bodyPr>
          <a:lstStyle/>
          <a:p>
            <a:pPr>
              <a:spcAft>
                <a:spcPts val="1200"/>
              </a:spcAft>
            </a:pPr>
            <a:r>
              <a:rPr lang="en-US" b="1" dirty="0"/>
              <a:t>LEARNING OBJECTIVE: </a:t>
            </a:r>
          </a:p>
          <a:p>
            <a:r>
              <a:rPr lang="en-US" dirty="0"/>
              <a:t>This program has been developed based on the current requirement of 2D Animators in the world. The prerequisite for the program is good drawing skills. Student will learn all the aspects of 2D Animation film making from Pre-production, Production and Post production. Student will initially learn fundamental of Art and design by manual drawing and then they will learn character design, background painting, character animation, audio and video editing by using advance digital tools.</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6613863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2D ANIMATION</a:t>
            </a:r>
            <a:endParaRPr lang="id-ID" sz="2500" dirty="0">
              <a:solidFill>
                <a:schemeClr val="bg1">
                  <a:lumMod val="50000"/>
                </a:schemeClr>
              </a:solidFill>
              <a:latin typeface="Bebas Neue" panose="020B0606020202050201" pitchFamily="34" charset="0"/>
              <a:cs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1613930438"/>
              </p:ext>
            </p:extLst>
          </p:nvPr>
        </p:nvGraphicFramePr>
        <p:xfrm>
          <a:off x="2174995" y="1272121"/>
          <a:ext cx="2437354" cy="47955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Preface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Principles of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Sketching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Still life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Cartoon Drawing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Human Figure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Anatomy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Animal Study (Skeleton)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Perspective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Colour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Character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Master Layout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Layout &amp; Background</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57977374"/>
              </p:ext>
            </p:extLst>
          </p:nvPr>
        </p:nvGraphicFramePr>
        <p:xfrm>
          <a:off x="6886251" y="1272121"/>
          <a:ext cx="2446007" cy="3956095"/>
        </p:xfrm>
        <a:graphic>
          <a:graphicData uri="http://schemas.openxmlformats.org/drawingml/2006/table">
            <a:tbl>
              <a:tblPr firstRow="1" bandRow="1">
                <a:tableStyleId>{5C22544A-7EE6-4342-B048-85BDC9FD1C3A}</a:tableStyleId>
              </a:tblPr>
              <a:tblGrid>
                <a:gridCol w="2446007">
                  <a:extLst>
                    <a:ext uri="{9D8B030D-6E8A-4147-A177-3AD203B41FA5}">
                      <a16:colId xmlns:a16="http://schemas.microsoft.com/office/drawing/2014/main" val="20000"/>
                    </a:ext>
                  </a:extLst>
                </a:gridCol>
              </a:tblGrid>
              <a:tr h="355614">
                <a:tc>
                  <a:txBody>
                    <a:bodyPr/>
                    <a:lstStyle/>
                    <a:p>
                      <a:pPr algn="ctr"/>
                      <a:r>
                        <a:rPr lang="en-US" dirty="0"/>
                        <a:t>MODULE - 2</a:t>
                      </a:r>
                      <a:endParaRPr lang="en-IN" dirty="0"/>
                    </a:p>
                  </a:txBody>
                  <a:tcPr/>
                </a:tc>
                <a:extLst>
                  <a:ext uri="{0D108BD9-81ED-4DB2-BD59-A6C34878D82A}">
                    <a16:rowId xmlns:a16="http://schemas.microsoft.com/office/drawing/2014/main" val="10000"/>
                  </a:ext>
                </a:extLst>
              </a:tr>
              <a:tr h="2813095">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Video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Audio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Storyboard</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Stopmotion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Digital 2D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Acting for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Bio-Mechanics</a:t>
                      </a:r>
                      <a:r>
                        <a:rPr lang="en-US" sz="1500" kern="1200" baseline="0" dirty="0">
                          <a:solidFill>
                            <a:schemeClr val="dk1"/>
                          </a:solidFill>
                          <a:latin typeface="+mn-lt"/>
                          <a:ea typeface="+mn-ea"/>
                          <a:cs typeface="+mn-cs"/>
                        </a:rPr>
                        <a:t> or</a:t>
                      </a:r>
                      <a:r>
                        <a:rPr lang="en-US" sz="1500" kern="1200" dirty="0">
                          <a:solidFill>
                            <a:schemeClr val="dk1"/>
                          </a:solidFill>
                          <a:latin typeface="+mn-lt"/>
                          <a:ea typeface="+mn-ea"/>
                          <a:cs typeface="+mn-cs"/>
                        </a:rPr>
                        <a:t> </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Organic Animation (Digital)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Special effects (Digital)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Project</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Premiere</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Audition</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Animate</a:t>
                      </a:r>
                      <a:endParaRPr lang="en-IN" dirty="0"/>
                    </a:p>
                  </a:txBody>
                  <a:tcPr/>
                </a:tc>
                <a:extLst>
                  <a:ext uri="{0D108BD9-81ED-4DB2-BD59-A6C34878D82A}">
                    <a16:rowId xmlns:a16="http://schemas.microsoft.com/office/drawing/2014/main" val="10002"/>
                  </a:ext>
                </a:extLst>
              </a:tr>
            </a:tbl>
          </a:graphicData>
        </a:graphic>
      </p:graphicFrame>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1" name="Rectangle 10"/>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5371147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2D ANIMATION</a:t>
            </a:r>
            <a:endParaRPr lang="id-ID" sz="2500" dirty="0">
              <a:solidFill>
                <a:schemeClr val="bg1">
                  <a:lumMod val="50000"/>
                </a:schemeClr>
              </a:solidFill>
              <a:latin typeface="Bebas Neue" panose="020B0606020202050201" pitchFamily="34" charset="0"/>
              <a:cs typeface="Calibri"/>
            </a:endParaRPr>
          </a:p>
        </p:txBody>
      </p:sp>
      <p:sp>
        <p:nvSpPr>
          <p:cNvPr id="6"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7" name="TextBox 6"/>
          <p:cNvSpPr txBox="1"/>
          <p:nvPr/>
        </p:nvSpPr>
        <p:spPr>
          <a:xfrm>
            <a:off x="838200" y="2525596"/>
            <a:ext cx="4917141" cy="2585323"/>
          </a:xfrm>
          <a:prstGeom prst="rect">
            <a:avLst/>
          </a:prstGeom>
          <a:noFill/>
        </p:spPr>
        <p:txBody>
          <a:bodyPr wrap="square" rtlCol="0">
            <a:spAutoFit/>
          </a:bodyPr>
          <a:lstStyle/>
          <a:p>
            <a:pPr>
              <a:lnSpc>
                <a:spcPct val="150000"/>
              </a:lnSpc>
            </a:pPr>
            <a:r>
              <a:rPr lang="en-US" dirty="0"/>
              <a:t>There is huge demand for 2D animation series on TV and OTT platform as they are very simple drawings, much focus on the storytelling, action and exaggeration which kids love the most. Looking at this the production studios across the world are hiring massively the 2D artists. </a:t>
            </a:r>
            <a:endParaRPr lang="en-IN" dirty="0"/>
          </a:p>
        </p:txBody>
      </p:sp>
      <p:sp>
        <p:nvSpPr>
          <p:cNvPr id="8"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9" name="TextBox 8"/>
          <p:cNvSpPr txBox="1"/>
          <p:nvPr/>
        </p:nvSpPr>
        <p:spPr>
          <a:xfrm>
            <a:off x="6248403" y="2520460"/>
            <a:ext cx="2743197" cy="2677656"/>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dirty="0"/>
              <a:t>Pre-production artist</a:t>
            </a:r>
            <a:endParaRPr lang="en-IN" sz="1600" dirty="0"/>
          </a:p>
          <a:p>
            <a:pPr marL="285750" lvl="0" indent="-285750">
              <a:lnSpc>
                <a:spcPct val="150000"/>
              </a:lnSpc>
              <a:buFont typeface="Arial" panose="020B0604020202020204" pitchFamily="34" charset="0"/>
              <a:buChar char="•"/>
            </a:pPr>
            <a:r>
              <a:rPr lang="en-US" sz="1600" dirty="0"/>
              <a:t>Character designer</a:t>
            </a:r>
            <a:endParaRPr lang="en-IN" sz="1600" dirty="0"/>
          </a:p>
          <a:p>
            <a:pPr marL="285750" lvl="0" indent="-285750">
              <a:lnSpc>
                <a:spcPct val="150000"/>
              </a:lnSpc>
              <a:buFont typeface="Arial" panose="020B0604020202020204" pitchFamily="34" charset="0"/>
              <a:buChar char="•"/>
            </a:pPr>
            <a:r>
              <a:rPr lang="en-US" sz="1600" dirty="0"/>
              <a:t>Storyboard artist</a:t>
            </a:r>
            <a:endParaRPr lang="en-IN" sz="1600" dirty="0"/>
          </a:p>
          <a:p>
            <a:pPr marL="285750" lvl="0" indent="-285750">
              <a:lnSpc>
                <a:spcPct val="150000"/>
              </a:lnSpc>
              <a:buFont typeface="Arial" panose="020B0604020202020204" pitchFamily="34" charset="0"/>
              <a:buChar char="•"/>
            </a:pPr>
            <a:r>
              <a:rPr lang="en-US" sz="1600" dirty="0"/>
              <a:t>Layout background artist</a:t>
            </a:r>
            <a:endParaRPr lang="en-IN" sz="1600" dirty="0"/>
          </a:p>
          <a:p>
            <a:pPr marL="285750" lvl="0" indent="-285750">
              <a:lnSpc>
                <a:spcPct val="150000"/>
              </a:lnSpc>
              <a:buFont typeface="Arial" panose="020B0604020202020204" pitchFamily="34" charset="0"/>
              <a:buChar char="•"/>
            </a:pPr>
            <a:r>
              <a:rPr lang="en-US" sz="1600" dirty="0"/>
              <a:t>Art Director</a:t>
            </a:r>
            <a:endParaRPr lang="en-IN" sz="1600" dirty="0"/>
          </a:p>
          <a:p>
            <a:pPr marL="285750" lvl="0" indent="-285750">
              <a:lnSpc>
                <a:spcPct val="150000"/>
              </a:lnSpc>
              <a:buFont typeface="Arial" panose="020B0604020202020204" pitchFamily="34" charset="0"/>
              <a:buChar char="•"/>
            </a:pPr>
            <a:r>
              <a:rPr lang="en-US" sz="1600" dirty="0"/>
              <a:t>2D Animator</a:t>
            </a:r>
            <a:endParaRPr lang="en-IN" sz="1600" dirty="0"/>
          </a:p>
          <a:p>
            <a:pPr marL="285750" lvl="0" indent="-285750">
              <a:lnSpc>
                <a:spcPct val="150000"/>
              </a:lnSpc>
              <a:buFont typeface="Arial" panose="020B0604020202020204" pitchFamily="34" charset="0"/>
              <a:buChar char="•"/>
            </a:pPr>
            <a:r>
              <a:rPr lang="en-US" sz="1600" dirty="0"/>
              <a:t>Visualizers</a:t>
            </a:r>
            <a:endParaRPr lang="en-IN" sz="1600" dirty="0"/>
          </a:p>
        </p:txBody>
      </p:sp>
      <p:sp>
        <p:nvSpPr>
          <p:cNvPr id="10" name="TextBox 9"/>
          <p:cNvSpPr txBox="1"/>
          <p:nvPr/>
        </p:nvSpPr>
        <p:spPr>
          <a:xfrm>
            <a:off x="9139026" y="2525596"/>
            <a:ext cx="2667001"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Illustrator</a:t>
            </a:r>
          </a:p>
          <a:p>
            <a:pPr marL="285750" indent="-285750">
              <a:lnSpc>
                <a:spcPct val="150000"/>
              </a:lnSpc>
              <a:buFont typeface="Arial" panose="020B0604020202020204" pitchFamily="34" charset="0"/>
              <a:buChar char="•"/>
            </a:pPr>
            <a:r>
              <a:rPr lang="en-US" sz="1600" dirty="0"/>
              <a:t>BG Painter</a:t>
            </a:r>
          </a:p>
          <a:p>
            <a:pPr marL="285750" indent="-285750">
              <a:lnSpc>
                <a:spcPct val="150000"/>
              </a:lnSpc>
              <a:buFont typeface="Arial" panose="020B0604020202020204" pitchFamily="34" charset="0"/>
              <a:buChar char="•"/>
            </a:pPr>
            <a:r>
              <a:rPr lang="en-US" sz="1600" dirty="0"/>
              <a:t>Lip-Sync Artist</a:t>
            </a:r>
          </a:p>
          <a:p>
            <a:pPr marL="285750" indent="-285750">
              <a:lnSpc>
                <a:spcPct val="150000"/>
              </a:lnSpc>
              <a:buFont typeface="Arial" panose="020B0604020202020204" pitchFamily="34" charset="0"/>
              <a:buChar char="•"/>
            </a:pPr>
            <a:r>
              <a:rPr lang="en-US" sz="1600" dirty="0"/>
              <a:t>Visual Artist</a:t>
            </a:r>
          </a:p>
          <a:p>
            <a:pPr marL="285750" indent="-285750">
              <a:lnSpc>
                <a:spcPct val="150000"/>
              </a:lnSpc>
              <a:buFont typeface="Arial" panose="020B0604020202020204" pitchFamily="34" charset="0"/>
              <a:buChar char="•"/>
            </a:pPr>
            <a:r>
              <a:rPr lang="en-US" sz="1600" dirty="0"/>
              <a:t>Motion Graphic Artist</a:t>
            </a:r>
          </a:p>
          <a:p>
            <a:pPr marL="285750" indent="-285750">
              <a:lnSpc>
                <a:spcPct val="150000"/>
              </a:lnSpc>
              <a:buFont typeface="Arial" panose="020B0604020202020204" pitchFamily="34" charset="0"/>
              <a:buChar char="•"/>
            </a:pPr>
            <a:r>
              <a:rPr lang="en-US" sz="1600" dirty="0"/>
              <a:t>Video Editor</a:t>
            </a:r>
          </a:p>
          <a:p>
            <a:pPr marL="285750" indent="-285750">
              <a:lnSpc>
                <a:spcPct val="150000"/>
              </a:lnSpc>
              <a:buFont typeface="Arial" panose="020B0604020202020204" pitchFamily="34" charset="0"/>
              <a:buChar char="•"/>
            </a:pPr>
            <a:r>
              <a:rPr lang="en-US" sz="1600" dirty="0"/>
              <a:t>2D FX Artist</a:t>
            </a:r>
          </a:p>
        </p:txBody>
      </p:sp>
      <p:sp>
        <p:nvSpPr>
          <p:cNvPr id="11" name="Rectangle 10"/>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3" name="Rectangle 12"/>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414331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3D ANIMATION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347447"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2 Hrs. a Day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a:p>
            <a:pPr marL="457200" lvl="1" indent="0">
              <a:buFont typeface="Arial" panose="020B0604020202020204" pitchFamily="34" charset="0"/>
              <a:buNone/>
            </a:pPr>
            <a:endParaRPr lang="en-US" sz="1600" dirty="0"/>
          </a:p>
        </p:txBody>
      </p:sp>
      <p:sp>
        <p:nvSpPr>
          <p:cNvPr id="6" name="TextBox 5"/>
          <p:cNvSpPr txBox="1"/>
          <p:nvPr/>
        </p:nvSpPr>
        <p:spPr>
          <a:xfrm>
            <a:off x="6589059" y="1801906"/>
            <a:ext cx="4764741" cy="2462213"/>
          </a:xfrm>
          <a:prstGeom prst="rect">
            <a:avLst/>
          </a:prstGeom>
          <a:noFill/>
        </p:spPr>
        <p:txBody>
          <a:bodyPr wrap="square" rtlCol="0">
            <a:spAutoFit/>
          </a:bodyPr>
          <a:lstStyle/>
          <a:p>
            <a:pPr>
              <a:spcAft>
                <a:spcPts val="1200"/>
              </a:spcAft>
            </a:pPr>
            <a:r>
              <a:rPr lang="en-US" b="1" dirty="0"/>
              <a:t>LEARNING OBJECTIVE: </a:t>
            </a:r>
          </a:p>
          <a:p>
            <a:r>
              <a:rPr lang="en-US" dirty="0"/>
              <a:t>This program has been developed to provide specialized knowledge in 3D Animation. It covers the Fundamentals of Art and Design after which students are exposed to the detailed 3D module. At the end of the program, there will be three elective specializations such as Modeling &amp; Texturing, Lighting and Animation.</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677430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508" y="2382121"/>
            <a:ext cx="3962408" cy="4236729"/>
          </a:xfrm>
          <a:prstGeom prst="rect">
            <a:avLst/>
          </a:prstGeom>
        </p:spPr>
      </p:pic>
      <p:sp>
        <p:nvSpPr>
          <p:cNvPr id="17" name="Oval 16"/>
          <p:cNvSpPr/>
          <p:nvPr/>
        </p:nvSpPr>
        <p:spPr>
          <a:xfrm>
            <a:off x="7201637" y="1991533"/>
            <a:ext cx="1448972"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Concept Building</a:t>
            </a:r>
            <a:endParaRPr lang="en-IN" dirty="0"/>
          </a:p>
        </p:txBody>
      </p:sp>
      <p:sp>
        <p:nvSpPr>
          <p:cNvPr id="18" name="Oval 17"/>
          <p:cNvSpPr/>
          <p:nvPr/>
        </p:nvSpPr>
        <p:spPr>
          <a:xfrm>
            <a:off x="9758946" y="2215012"/>
            <a:ext cx="2104803"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Storytelling</a:t>
            </a:r>
            <a:endParaRPr lang="en-IN" dirty="0"/>
          </a:p>
        </p:txBody>
      </p:sp>
      <p:sp>
        <p:nvSpPr>
          <p:cNvPr id="19" name="Oval 18"/>
          <p:cNvSpPr/>
          <p:nvPr/>
        </p:nvSpPr>
        <p:spPr>
          <a:xfrm>
            <a:off x="8354979" y="5779397"/>
            <a:ext cx="2281826" cy="719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Script Writing</a:t>
            </a:r>
            <a:endParaRPr lang="en-IN" dirty="0"/>
          </a:p>
        </p:txBody>
      </p:sp>
      <p:sp>
        <p:nvSpPr>
          <p:cNvPr id="20" name="Oval 19"/>
          <p:cNvSpPr/>
          <p:nvPr/>
        </p:nvSpPr>
        <p:spPr>
          <a:xfrm>
            <a:off x="9347747" y="3452385"/>
            <a:ext cx="2729259"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Photographic /</a:t>
            </a:r>
          </a:p>
          <a:p>
            <a:pPr algn="ctr"/>
            <a:r>
              <a:rPr lang="en-US" dirty="0"/>
              <a:t>Cinematographic</a:t>
            </a:r>
            <a:endParaRPr lang="en-IN" dirty="0"/>
          </a:p>
        </p:txBody>
      </p:sp>
      <p:sp>
        <p:nvSpPr>
          <p:cNvPr id="21" name="Oval 20"/>
          <p:cNvSpPr/>
          <p:nvPr/>
        </p:nvSpPr>
        <p:spPr>
          <a:xfrm>
            <a:off x="10016197" y="4699999"/>
            <a:ext cx="2024575"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Drawing</a:t>
            </a:r>
            <a:endParaRPr lang="en-IN" dirty="0"/>
          </a:p>
        </p:txBody>
      </p:sp>
      <p:sp>
        <p:nvSpPr>
          <p:cNvPr id="22" name="Oval 21"/>
          <p:cNvSpPr/>
          <p:nvPr/>
        </p:nvSpPr>
        <p:spPr>
          <a:xfrm>
            <a:off x="7794875" y="3513157"/>
            <a:ext cx="1302913"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Painting</a:t>
            </a:r>
            <a:endParaRPr lang="en-IN" dirty="0"/>
          </a:p>
        </p:txBody>
      </p:sp>
      <p:sp>
        <p:nvSpPr>
          <p:cNvPr id="23" name="Oval 22"/>
          <p:cNvSpPr/>
          <p:nvPr/>
        </p:nvSpPr>
        <p:spPr>
          <a:xfrm>
            <a:off x="8643369" y="1172176"/>
            <a:ext cx="1993436"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a:t>
            </a:r>
          </a:p>
          <a:p>
            <a:pPr algn="ctr"/>
            <a:r>
              <a:rPr lang="en-US" dirty="0"/>
              <a:t>Visualization</a:t>
            </a:r>
            <a:endParaRPr lang="en-IN" dirty="0"/>
          </a:p>
        </p:txBody>
      </p:sp>
      <p:sp>
        <p:nvSpPr>
          <p:cNvPr id="24" name="Oval 23"/>
          <p:cNvSpPr/>
          <p:nvPr/>
        </p:nvSpPr>
        <p:spPr>
          <a:xfrm>
            <a:off x="7395294" y="4807127"/>
            <a:ext cx="1448972" cy="859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Acting</a:t>
            </a:r>
            <a:endParaRPr lang="en-IN" dirty="0"/>
          </a:p>
        </p:txBody>
      </p:sp>
      <p:grpSp>
        <p:nvGrpSpPr>
          <p:cNvPr id="35" name="Group 34"/>
          <p:cNvGrpSpPr/>
          <p:nvPr/>
        </p:nvGrpSpPr>
        <p:grpSpPr>
          <a:xfrm>
            <a:off x="2265521" y="403076"/>
            <a:ext cx="5743006" cy="1383522"/>
            <a:chOff x="2265521" y="403076"/>
            <a:chExt cx="5743006" cy="1383522"/>
          </a:xfrm>
        </p:grpSpPr>
        <p:sp>
          <p:nvSpPr>
            <p:cNvPr id="33" name="Rectangle 32"/>
            <p:cNvSpPr/>
            <p:nvPr/>
          </p:nvSpPr>
          <p:spPr>
            <a:xfrm>
              <a:off x="2265521" y="952810"/>
              <a:ext cx="2879683" cy="4215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4" name="Rectangle 33"/>
            <p:cNvSpPr/>
            <p:nvPr/>
          </p:nvSpPr>
          <p:spPr>
            <a:xfrm>
              <a:off x="5417022" y="952810"/>
              <a:ext cx="2591505" cy="421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Shape 302"/>
            <p:cNvSpPr txBox="1"/>
            <p:nvPr/>
          </p:nvSpPr>
          <p:spPr>
            <a:xfrm>
              <a:off x="2265522" y="403076"/>
              <a:ext cx="5601055" cy="1383522"/>
            </a:xfrm>
            <a:prstGeom prst="rect">
              <a:avLst/>
            </a:prstGeom>
            <a:noFill/>
            <a:ln>
              <a:noFill/>
            </a:ln>
          </p:spPr>
          <p:txBody>
            <a:bodyPr lIns="91425" tIns="45700" rIns="91425" bIns="45700" anchor="t" anchorCtr="0">
              <a:noAutofit/>
            </a:bodyPr>
            <a:lstStyle/>
            <a:p>
              <a:pPr algn="ctr">
                <a:buSzPct val="25000"/>
              </a:pPr>
              <a:r>
                <a:rPr lang="en" sz="3500" b="1" dirty="0">
                  <a:ea typeface="Helvetica Neue"/>
                  <a:cs typeface="Helvetica Neue"/>
                  <a:sym typeface="Helvetica Neue"/>
                </a:rPr>
                <a:t>ZICA NURTURES</a:t>
              </a:r>
            </a:p>
            <a:p>
              <a:pPr algn="ctr">
                <a:buSzPct val="25000"/>
              </a:pPr>
              <a:r>
                <a:rPr lang="en" sz="2500" b="1" dirty="0">
                  <a:ea typeface="Helvetica Neue"/>
                  <a:cs typeface="Helvetica Neue"/>
                  <a:sym typeface="Helvetica Neue"/>
                </a:rPr>
                <a:t>ANALYTICAL SKILLS &amp; </a:t>
              </a:r>
              <a:r>
                <a:rPr lang="en" sz="2500" b="1" dirty="0">
                  <a:solidFill>
                    <a:schemeClr val="bg1"/>
                  </a:solidFill>
                  <a:ea typeface="Helvetica Neue"/>
                  <a:cs typeface="Helvetica Neue"/>
                  <a:sym typeface="Helvetica Neue"/>
                </a:rPr>
                <a:t>CREATIVE SKILLS</a:t>
              </a:r>
            </a:p>
          </p:txBody>
        </p:sp>
      </p:grpSp>
      <p:sp>
        <p:nvSpPr>
          <p:cNvPr id="27" name="Oval 26"/>
          <p:cNvSpPr/>
          <p:nvPr/>
        </p:nvSpPr>
        <p:spPr>
          <a:xfrm>
            <a:off x="2323351" y="4807127"/>
            <a:ext cx="1448972"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Research</a:t>
            </a:r>
            <a:endParaRPr lang="en-IN" dirty="0"/>
          </a:p>
        </p:txBody>
      </p:sp>
      <p:sp>
        <p:nvSpPr>
          <p:cNvPr id="28" name="Oval 27"/>
          <p:cNvSpPr/>
          <p:nvPr/>
        </p:nvSpPr>
        <p:spPr>
          <a:xfrm>
            <a:off x="68050" y="3063597"/>
            <a:ext cx="2035594"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Forecasting</a:t>
            </a:r>
            <a:endParaRPr lang="en-IN" dirty="0"/>
          </a:p>
        </p:txBody>
      </p:sp>
      <p:sp>
        <p:nvSpPr>
          <p:cNvPr id="29" name="Oval 28"/>
          <p:cNvSpPr/>
          <p:nvPr/>
        </p:nvSpPr>
        <p:spPr>
          <a:xfrm>
            <a:off x="2118590" y="3449659"/>
            <a:ext cx="1448972"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Problem Solving</a:t>
            </a:r>
            <a:endParaRPr lang="en-IN" dirty="0"/>
          </a:p>
        </p:txBody>
      </p:sp>
      <p:sp>
        <p:nvSpPr>
          <p:cNvPr id="30" name="Oval 29"/>
          <p:cNvSpPr/>
          <p:nvPr/>
        </p:nvSpPr>
        <p:spPr>
          <a:xfrm>
            <a:off x="1315816" y="2060064"/>
            <a:ext cx="2338837"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Communication</a:t>
            </a:r>
            <a:endParaRPr lang="en-IN" dirty="0"/>
          </a:p>
        </p:txBody>
      </p:sp>
      <p:sp>
        <p:nvSpPr>
          <p:cNvPr id="31" name="Oval 30"/>
          <p:cNvSpPr/>
          <p:nvPr/>
        </p:nvSpPr>
        <p:spPr>
          <a:xfrm>
            <a:off x="0" y="4237470"/>
            <a:ext cx="2323351"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Troubleshooting</a:t>
            </a:r>
            <a:endParaRPr lang="en-IN" dirty="0"/>
          </a:p>
        </p:txBody>
      </p:sp>
      <p:sp>
        <p:nvSpPr>
          <p:cNvPr id="32" name="Oval 31"/>
          <p:cNvSpPr/>
          <p:nvPr/>
        </p:nvSpPr>
        <p:spPr>
          <a:xfrm>
            <a:off x="277952" y="5502889"/>
            <a:ext cx="2329864" cy="859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Brainstorming</a:t>
            </a:r>
            <a:endParaRPr lang="en-IN" dirty="0"/>
          </a:p>
        </p:txBody>
      </p:sp>
      <p:sp>
        <p:nvSpPr>
          <p:cNvPr id="26" name="Rectangle 2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8729458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3D ANIMATION</a:t>
            </a:r>
            <a:endParaRPr lang="id-ID" sz="2500" dirty="0">
              <a:solidFill>
                <a:schemeClr val="bg1">
                  <a:lumMod val="50000"/>
                </a:schemeClr>
              </a:solidFill>
              <a:latin typeface="Bebas Neue" panose="020B0606020202050201" pitchFamily="34" charset="0"/>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848643475"/>
              </p:ext>
            </p:extLst>
          </p:nvPr>
        </p:nvGraphicFramePr>
        <p:xfrm>
          <a:off x="713118" y="1272121"/>
          <a:ext cx="2437354" cy="29286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Animation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Principles of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Fundamentals of Drawing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Still Life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Colour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Background Painting</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Matte Painting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buFont typeface="Arial" panose="020B0604020202020204" pitchFamily="34" charset="0"/>
                        <a:buChar char="•"/>
                      </a:pPr>
                      <a:r>
                        <a:rPr lang="en-US" sz="1500" kern="1200" dirty="0">
                          <a:solidFill>
                            <a:schemeClr val="dk1"/>
                          </a:solidFill>
                          <a:effectLst/>
                          <a:latin typeface="+mn-lt"/>
                          <a:ea typeface="+mn-ea"/>
                          <a:cs typeface="+mn-cs"/>
                        </a:rPr>
                        <a:t>Photoshop</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615322370"/>
              </p:ext>
            </p:extLst>
          </p:nvPr>
        </p:nvGraphicFramePr>
        <p:xfrm>
          <a:off x="3555241" y="1272121"/>
          <a:ext cx="2437354" cy="23063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3D Character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Lighting &amp; Shading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Rigging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Animation</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Maya</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529535986"/>
              </p:ext>
            </p:extLst>
          </p:nvPr>
        </p:nvGraphicFramePr>
        <p:xfrm>
          <a:off x="6397364" y="1272121"/>
          <a:ext cx="2437354" cy="28397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Digital Compositing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Rotoscope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Keying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Colour Correction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Camera Projection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Video Editing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After Effects</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94424383"/>
              </p:ext>
            </p:extLst>
          </p:nvPr>
        </p:nvGraphicFramePr>
        <p:xfrm>
          <a:off x="9239487" y="1272121"/>
          <a:ext cx="2446007" cy="3229954"/>
        </p:xfrm>
        <a:graphic>
          <a:graphicData uri="http://schemas.openxmlformats.org/drawingml/2006/table">
            <a:tbl>
              <a:tblPr firstRow="1" bandRow="1">
                <a:tableStyleId>{5C22544A-7EE6-4342-B048-85BDC9FD1C3A}</a:tableStyleId>
              </a:tblPr>
              <a:tblGrid>
                <a:gridCol w="2446007">
                  <a:extLst>
                    <a:ext uri="{9D8B030D-6E8A-4147-A177-3AD203B41FA5}">
                      <a16:colId xmlns:a16="http://schemas.microsoft.com/office/drawing/2014/main" val="20000"/>
                    </a:ext>
                  </a:extLst>
                </a:gridCol>
              </a:tblGrid>
              <a:tr h="355614">
                <a:tc>
                  <a:txBody>
                    <a:bodyPr/>
                    <a:lstStyle/>
                    <a:p>
                      <a:pPr algn="ctr"/>
                      <a:r>
                        <a:rPr lang="en-US" dirty="0"/>
                        <a:t>MODULE - 4</a:t>
                      </a:r>
                      <a:endParaRPr lang="en-IN" dirty="0"/>
                    </a:p>
                  </a:txBody>
                  <a:tcPr/>
                </a:tc>
                <a:extLst>
                  <a:ext uri="{0D108BD9-81ED-4DB2-BD59-A6C34878D82A}">
                    <a16:rowId xmlns:a16="http://schemas.microsoft.com/office/drawing/2014/main" val="10000"/>
                  </a:ext>
                </a:extLst>
              </a:tr>
              <a:tr h="1858354">
                <a:tc>
                  <a:txBody>
                    <a:bodyPr/>
                    <a:lstStyle/>
                    <a:p>
                      <a:pPr marL="285750" lvl="0" indent="-285750" algn="l" defTabSz="914400" rtl="0" eaLnBrk="1" latinLnBrk="0" hangingPunct="1">
                        <a:lnSpc>
                          <a:spcPct val="100000"/>
                        </a:lnSpc>
                        <a:spcBef>
                          <a:spcPts val="600"/>
                        </a:spcBef>
                      </a:pPr>
                      <a:r>
                        <a:rPr lang="en-US" sz="1500" kern="1200" dirty="0">
                          <a:solidFill>
                            <a:schemeClr val="dk1"/>
                          </a:solidFill>
                          <a:latin typeface="+mn-lt"/>
                          <a:ea typeface="+mn-ea"/>
                          <a:cs typeface="+mn-cs"/>
                        </a:rPr>
                        <a:t>Specialisation (Anyone)</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Character Modeling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Lighting and Shading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a:solidFill>
                            <a:schemeClr val="dk1"/>
                          </a:solidFill>
                          <a:latin typeface="+mn-lt"/>
                          <a:ea typeface="+mn-ea"/>
                          <a:cs typeface="+mn-cs"/>
                        </a:rPr>
                        <a:t>Character Animation</a:t>
                      </a:r>
                      <a:endParaRPr lang="en-US" sz="1500" kern="1200" dirty="0">
                        <a:solidFill>
                          <a:schemeClr val="dk1"/>
                        </a:solidFill>
                        <a:latin typeface="+mn-lt"/>
                        <a:ea typeface="+mn-ea"/>
                        <a:cs typeface="+mn-cs"/>
                      </a:endParaRPr>
                    </a:p>
                    <a:p>
                      <a:pPr marL="0" lvl="0" indent="0" algn="l" defTabSz="914400" rtl="0" eaLnBrk="1" latinLnBrk="0" hangingPunct="1">
                        <a:lnSpc>
                          <a:spcPct val="100000"/>
                        </a:lnSpc>
                        <a:spcBef>
                          <a:spcPts val="600"/>
                        </a:spcBef>
                        <a:buFont typeface="Arial" panose="020B0604020202020204" pitchFamily="34" charset="0"/>
                        <a:buNone/>
                      </a:pPr>
                      <a:r>
                        <a:rPr lang="en-US" sz="1500" kern="1200" dirty="0">
                          <a:solidFill>
                            <a:schemeClr val="dk1"/>
                          </a:solidFill>
                          <a:latin typeface="+mn-lt"/>
                          <a:ea typeface="+mn-ea"/>
                          <a:cs typeface="+mn-cs"/>
                        </a:rPr>
                        <a:t>Portfolio Development</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pPr marL="285750" indent="-285750">
                        <a:buFont typeface="Arial" panose="020B0604020202020204" pitchFamily="34" charset="0"/>
                        <a:buChar char="•"/>
                      </a:pPr>
                      <a:r>
                        <a:rPr lang="en-US" sz="1500" dirty="0"/>
                        <a:t>Z-Brush</a:t>
                      </a:r>
                    </a:p>
                    <a:p>
                      <a:pPr marL="285750" indent="-285750">
                        <a:buFont typeface="Arial" panose="020B0604020202020204" pitchFamily="34" charset="0"/>
                        <a:buChar char="•"/>
                      </a:pPr>
                      <a:r>
                        <a:rPr lang="en-US" sz="1500" dirty="0"/>
                        <a:t>Maya</a:t>
                      </a:r>
                    </a:p>
                    <a:p>
                      <a:pPr marL="285750" indent="-285750">
                        <a:buFont typeface="Arial" panose="020B0604020202020204" pitchFamily="34" charset="0"/>
                        <a:buChar char="•"/>
                      </a:pPr>
                      <a:r>
                        <a:rPr lang="en-US" sz="1500" dirty="0"/>
                        <a:t>Arnold</a:t>
                      </a:r>
                      <a:endParaRPr lang="en-IN" sz="1500" dirty="0"/>
                    </a:p>
                    <a:p>
                      <a:pPr marL="285750" indent="-285750">
                        <a:buFont typeface="Arial" panose="020B0604020202020204" pitchFamily="34" charset="0"/>
                        <a:buChar char="•"/>
                      </a:pPr>
                      <a:r>
                        <a:rPr lang="en-US" sz="1500"/>
                        <a:t>Nuke   </a:t>
                      </a:r>
                      <a:endParaRPr lang="en-IN" sz="1500" dirty="0"/>
                    </a:p>
                  </a:txBody>
                  <a:tcPr/>
                </a:tc>
                <a:extLst>
                  <a:ext uri="{0D108BD9-81ED-4DB2-BD59-A6C34878D82A}">
                    <a16:rowId xmlns:a16="http://schemas.microsoft.com/office/drawing/2014/main" val="10002"/>
                  </a:ext>
                </a:extLst>
              </a:tr>
            </a:tbl>
          </a:graphicData>
        </a:graphic>
      </p:graphicFrame>
      <p:sp>
        <p:nvSpPr>
          <p:cNvPr id="9" name="Rectangle 8"/>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4" name="Rectangle 13"/>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1757340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3D ANIMATION</a:t>
            </a:r>
            <a:endParaRPr lang="id-ID" sz="2500" dirty="0">
              <a:solidFill>
                <a:schemeClr val="bg1">
                  <a:lumMod val="50000"/>
                </a:schemeClr>
              </a:solidFill>
              <a:latin typeface="Bebas Neue" panose="020B0606020202050201" pitchFamily="34" charset="0"/>
              <a:cs typeface="Calibri"/>
            </a:endParaRPr>
          </a:p>
        </p:txBody>
      </p:sp>
      <p:sp>
        <p:nvSpPr>
          <p:cNvPr id="6"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7" name="TextBox 6"/>
          <p:cNvSpPr txBox="1"/>
          <p:nvPr/>
        </p:nvSpPr>
        <p:spPr>
          <a:xfrm>
            <a:off x="838200" y="2525596"/>
            <a:ext cx="4917141" cy="1709699"/>
          </a:xfrm>
          <a:prstGeom prst="rect">
            <a:avLst/>
          </a:prstGeom>
          <a:noFill/>
        </p:spPr>
        <p:txBody>
          <a:bodyPr wrap="square" rtlCol="0">
            <a:spAutoFit/>
          </a:bodyPr>
          <a:lstStyle/>
          <a:p>
            <a:pPr>
              <a:lnSpc>
                <a:spcPct val="150000"/>
              </a:lnSpc>
            </a:pPr>
            <a:r>
              <a:rPr lang="en-US" dirty="0"/>
              <a:t>The student shall be well versed in 3D Content Development in any 3D production studio. The specialisation will help the student to build a career in 3D Animation within a short span of time.</a:t>
            </a:r>
            <a:endParaRPr lang="en-IN" dirty="0"/>
          </a:p>
        </p:txBody>
      </p:sp>
      <p:sp>
        <p:nvSpPr>
          <p:cNvPr id="8"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9" name="TextBox 8"/>
          <p:cNvSpPr txBox="1"/>
          <p:nvPr/>
        </p:nvSpPr>
        <p:spPr>
          <a:xfrm>
            <a:off x="6248403" y="2520460"/>
            <a:ext cx="2743197" cy="37459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Illustrator</a:t>
            </a:r>
          </a:p>
          <a:p>
            <a:pPr marL="285750" indent="-285750">
              <a:lnSpc>
                <a:spcPct val="150000"/>
              </a:lnSpc>
              <a:buFont typeface="Arial" panose="020B0604020202020204" pitchFamily="34" charset="0"/>
              <a:buChar char="•"/>
            </a:pPr>
            <a:r>
              <a:rPr lang="en-US" sz="1600" dirty="0"/>
              <a:t>Storyboard Artist</a:t>
            </a:r>
          </a:p>
          <a:p>
            <a:pPr marL="285750" indent="-285750">
              <a:lnSpc>
                <a:spcPct val="150000"/>
              </a:lnSpc>
              <a:buFont typeface="Arial" panose="020B0604020202020204" pitchFamily="34" charset="0"/>
              <a:buChar char="•"/>
            </a:pPr>
            <a:r>
              <a:rPr lang="en-US" sz="1600" dirty="0"/>
              <a:t>Character Designer</a:t>
            </a:r>
          </a:p>
          <a:p>
            <a:pPr marL="285750" indent="-285750">
              <a:lnSpc>
                <a:spcPct val="150000"/>
              </a:lnSpc>
              <a:buFont typeface="Arial" panose="020B0604020202020204" pitchFamily="34" charset="0"/>
              <a:buChar char="•"/>
            </a:pPr>
            <a:r>
              <a:rPr lang="en-US" sz="1600" dirty="0"/>
              <a:t>Architectural Animator</a:t>
            </a:r>
          </a:p>
          <a:p>
            <a:pPr marL="285750" indent="-285750">
              <a:lnSpc>
                <a:spcPct val="150000"/>
              </a:lnSpc>
              <a:buFont typeface="Arial" panose="020B0604020202020204" pitchFamily="34" charset="0"/>
              <a:buChar char="•"/>
            </a:pPr>
            <a:r>
              <a:rPr lang="en-US" sz="1600" dirty="0"/>
              <a:t>Product Designer</a:t>
            </a:r>
          </a:p>
          <a:p>
            <a:pPr marL="285750" indent="-285750">
              <a:lnSpc>
                <a:spcPct val="150000"/>
              </a:lnSpc>
              <a:buFont typeface="Arial" panose="020B0604020202020204" pitchFamily="34" charset="0"/>
              <a:buChar char="•"/>
            </a:pPr>
            <a:r>
              <a:rPr lang="en-IN" sz="1600" dirty="0"/>
              <a:t>Texture Artist </a:t>
            </a:r>
            <a:endParaRPr lang="en-US" sz="1600" dirty="0"/>
          </a:p>
          <a:p>
            <a:pPr marL="285750" indent="-285750">
              <a:lnSpc>
                <a:spcPct val="150000"/>
              </a:lnSpc>
              <a:buFont typeface="Arial" panose="020B0604020202020204" pitchFamily="34" charset="0"/>
              <a:buChar char="•"/>
            </a:pPr>
            <a:r>
              <a:rPr lang="en-IN" sz="1600" dirty="0"/>
              <a:t>Lighting Technician</a:t>
            </a:r>
          </a:p>
          <a:p>
            <a:pPr marL="285750" indent="-285750">
              <a:lnSpc>
                <a:spcPct val="150000"/>
              </a:lnSpc>
              <a:buFont typeface="Arial" panose="020B0604020202020204" pitchFamily="34" charset="0"/>
              <a:buChar char="•"/>
            </a:pPr>
            <a:r>
              <a:rPr lang="en-IN" sz="1600" dirty="0"/>
              <a:t>Character Rigger </a:t>
            </a:r>
            <a:endParaRPr lang="en-US" sz="1600" dirty="0"/>
          </a:p>
          <a:p>
            <a:pPr marL="285750" indent="-285750">
              <a:lnSpc>
                <a:spcPct val="150000"/>
              </a:lnSpc>
              <a:buFont typeface="Arial" panose="020B0604020202020204" pitchFamily="34" charset="0"/>
              <a:buChar char="•"/>
            </a:pPr>
            <a:r>
              <a:rPr lang="en-IN" sz="1600" dirty="0"/>
              <a:t>Character Animator</a:t>
            </a:r>
          </a:p>
          <a:p>
            <a:pPr marL="285750" indent="-285750">
              <a:lnSpc>
                <a:spcPct val="150000"/>
              </a:lnSpc>
              <a:buFont typeface="Arial" panose="020B0604020202020204" pitchFamily="34" charset="0"/>
              <a:buChar char="•"/>
            </a:pPr>
            <a:r>
              <a:rPr lang="en-IN" sz="1600" dirty="0"/>
              <a:t> Matte Painter</a:t>
            </a:r>
          </a:p>
        </p:txBody>
      </p:sp>
      <p:sp>
        <p:nvSpPr>
          <p:cNvPr id="10" name="TextBox 9"/>
          <p:cNvSpPr txBox="1"/>
          <p:nvPr/>
        </p:nvSpPr>
        <p:spPr>
          <a:xfrm>
            <a:off x="9139026" y="2525596"/>
            <a:ext cx="2667001" cy="116063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Motion Graphic Artist</a:t>
            </a:r>
            <a:endParaRPr lang="en-IN" sz="1600" dirty="0"/>
          </a:p>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Render Wrangler</a:t>
            </a:r>
          </a:p>
        </p:txBody>
      </p:sp>
      <p:sp>
        <p:nvSpPr>
          <p:cNvPr id="11" name="Rectangle 10"/>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3" name="Rectangle 12"/>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1651586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VISUAL EFFECTS</a:t>
            </a:r>
            <a:endParaRPr lang="id-ID" sz="2500" dirty="0">
              <a:solidFill>
                <a:schemeClr val="bg1">
                  <a:lumMod val="50000"/>
                </a:schemeClr>
              </a:solidFill>
              <a:latin typeface="Bebas Neue" panose="020B0606020202050201" pitchFamily="34" charset="0"/>
              <a:cs typeface="Calibri"/>
            </a:endParaRPr>
          </a:p>
        </p:txBody>
      </p:sp>
      <p:sp>
        <p:nvSpPr>
          <p:cNvPr id="12" name="TextBox 11"/>
          <p:cNvSpPr txBox="1"/>
          <p:nvPr/>
        </p:nvSpPr>
        <p:spPr>
          <a:xfrm>
            <a:off x="6589059" y="1801906"/>
            <a:ext cx="4764741" cy="4179606"/>
          </a:xfrm>
          <a:prstGeom prst="rect">
            <a:avLst/>
          </a:prstGeom>
          <a:noFill/>
        </p:spPr>
        <p:txBody>
          <a:bodyPr wrap="square" rtlCol="0">
            <a:spAutoFit/>
          </a:bodyPr>
          <a:lstStyle/>
          <a:p>
            <a:pPr>
              <a:spcAft>
                <a:spcPts val="1200"/>
              </a:spcAft>
            </a:pPr>
            <a:r>
              <a:rPr lang="en-US" b="1" dirty="0"/>
              <a:t>LEARNING OBJECTIVE: </a:t>
            </a:r>
          </a:p>
          <a:p>
            <a:pPr>
              <a:lnSpc>
                <a:spcPct val="120000"/>
              </a:lnSpc>
            </a:pPr>
            <a:r>
              <a:rPr lang="en-US" dirty="0"/>
              <a:t>This program provides a gateway to the Visual Effects world. The program starts with the Fundamentals of Film Making &amp; Computer Graphics. Then the program introduces the students to 3D Computer Graphics for a short period, thereby strengthening their skills in Dynamics, Tracking, Rotoscopy and Compositing, which forms the foundation for Visual Effects. A student will compile different kinds of VFX shots to build an outstanding portfolio during the last month of the program.</a:t>
            </a:r>
            <a:endParaRPr lang="en-IN" dirty="0"/>
          </a:p>
        </p:txBody>
      </p:sp>
      <p:sp>
        <p:nvSpPr>
          <p:cNvPr id="13" name="Content Placeholder 2"/>
          <p:cNvSpPr txBox="1">
            <a:spLocks/>
          </p:cNvSpPr>
          <p:nvPr/>
        </p:nvSpPr>
        <p:spPr>
          <a:xfrm>
            <a:off x="838200" y="1825625"/>
            <a:ext cx="5347447"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2 Hrs. a Day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a:p>
            <a:pPr marL="457200" lvl="1" indent="0">
              <a:buFont typeface="Arial" panose="020B0604020202020204" pitchFamily="34" charset="0"/>
              <a:buNone/>
            </a:pPr>
            <a:endParaRPr lang="en-US" sz="1600"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229536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VISUAL EFFECTS</a:t>
            </a:r>
            <a:endParaRPr lang="id-ID" sz="2500" dirty="0">
              <a:solidFill>
                <a:schemeClr val="bg1">
                  <a:lumMod val="50000"/>
                </a:schemeClr>
              </a:solidFill>
              <a:latin typeface="Bebas Neue" panose="020B0606020202050201" pitchFamily="34" charset="0"/>
              <a:cs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1265450292"/>
              </p:ext>
            </p:extLst>
          </p:nvPr>
        </p:nvGraphicFramePr>
        <p:xfrm>
          <a:off x="713118" y="1487273"/>
          <a:ext cx="2437354" cy="30683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VFX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Principles of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Photography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Film Making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Video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Audio Editing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Audition</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37584723"/>
              </p:ext>
            </p:extLst>
          </p:nvPr>
        </p:nvGraphicFramePr>
        <p:xfrm>
          <a:off x="3555241" y="1487273"/>
          <a:ext cx="2437354" cy="230632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Basics of Modeling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Basics of 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Basics of Lighting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Basics of Rigging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Basics of Animation</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Maya</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Arnold</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24588258"/>
              </p:ext>
            </p:extLst>
          </p:nvPr>
        </p:nvGraphicFramePr>
        <p:xfrm>
          <a:off x="6397364" y="1487273"/>
          <a:ext cx="2437354" cy="4775200"/>
        </p:xfrm>
        <a:graphic>
          <a:graphicData uri="http://schemas.openxmlformats.org/drawingml/2006/table">
            <a:tbl>
              <a:tblPr firstRow="1" bandRow="1">
                <a:tableStyleId>{5C22544A-7EE6-4342-B048-85BDC9FD1C3A}</a:tableStyleId>
              </a:tblPr>
              <a:tblGrid>
                <a:gridCol w="2437354">
                  <a:extLst>
                    <a:ext uri="{9D8B030D-6E8A-4147-A177-3AD203B41FA5}">
                      <a16:colId xmlns:a16="http://schemas.microsoft.com/office/drawing/2014/main" val="20000"/>
                    </a:ext>
                  </a:extLst>
                </a:gridCol>
              </a:tblGrid>
              <a:tr h="370840">
                <a:tc>
                  <a:txBody>
                    <a:bodyPr/>
                    <a:lstStyle/>
                    <a:p>
                      <a:pPr algn="ctr"/>
                      <a:r>
                        <a:rPr lang="en-US" dirty="0"/>
                        <a:t>MODULE - 3</a:t>
                      </a:r>
                      <a:endParaRPr lang="en-IN" dirty="0"/>
                    </a:p>
                  </a:txBody>
                  <a:tcPr/>
                </a:tc>
                <a:extLst>
                  <a:ext uri="{0D108BD9-81ED-4DB2-BD59-A6C34878D82A}">
                    <a16:rowId xmlns:a16="http://schemas.microsoft.com/office/drawing/2014/main" val="10000"/>
                  </a:ext>
                </a:extLst>
              </a:tr>
              <a:tr h="370840">
                <a:tc>
                  <a:txBody>
                    <a:bodyPr/>
                    <a:lstStyle/>
                    <a:p>
                      <a:pPr marL="0" lvl="0" indent="0">
                        <a:lnSpc>
                          <a:spcPct val="100000"/>
                        </a:lnSpc>
                        <a:buFont typeface="Arial" panose="020B0604020202020204" pitchFamily="34" charset="0"/>
                        <a:buNone/>
                      </a:pPr>
                      <a:r>
                        <a:rPr lang="en-US" sz="1600" dirty="0"/>
                        <a:t>Dynamics</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Particles</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Emitters</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Fluid Effects</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Soft Body</a:t>
                      </a:r>
                    </a:p>
                    <a:p>
                      <a:pPr marL="285750" lvl="0" indent="-285750" algn="l" defTabSz="914400" rtl="0" eaLnBrk="1" latinLnBrk="0" hangingPunct="1">
                        <a:lnSpc>
                          <a:spcPct val="100000"/>
                        </a:lnSpc>
                        <a:spcBef>
                          <a:spcPts val="600"/>
                        </a:spcBef>
                        <a:buFont typeface="Arial" panose="020B0604020202020204" pitchFamily="34" charset="0"/>
                        <a:buChar char="•"/>
                      </a:pPr>
                      <a:r>
                        <a:rPr lang="en-US" sz="1500" kern="1200" dirty="0">
                          <a:solidFill>
                            <a:schemeClr val="dk1"/>
                          </a:solidFill>
                          <a:latin typeface="+mn-lt"/>
                          <a:ea typeface="+mn-ea"/>
                          <a:cs typeface="+mn-cs"/>
                        </a:rPr>
                        <a:t>Rigid Body</a:t>
                      </a:r>
                    </a:p>
                    <a:p>
                      <a:pPr marL="0" lvl="0" indent="0">
                        <a:lnSpc>
                          <a:spcPct val="100000"/>
                        </a:lnSpc>
                        <a:buFont typeface="Arial" panose="020B0604020202020204" pitchFamily="34" charset="0"/>
                        <a:buNone/>
                      </a:pPr>
                      <a:r>
                        <a:rPr lang="en-US" sz="1600" dirty="0"/>
                        <a:t>Technical Animation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Fur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Hair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nCloth</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nDynamics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kern="1200" dirty="0" err="1">
                          <a:solidFill>
                            <a:schemeClr val="dk1"/>
                          </a:solidFill>
                          <a:latin typeface="+mn-lt"/>
                          <a:ea typeface="+mn-ea"/>
                          <a:cs typeface="+mn-cs"/>
                        </a:rPr>
                        <a:t>nParticle</a:t>
                      </a:r>
                      <a:endParaRPr lang="en-US"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Maya</a:t>
                      </a:r>
                    </a:p>
                    <a:p>
                      <a:pPr marL="285750" lvl="0" indent="-285750">
                        <a:lnSpc>
                          <a:spcPct val="100000"/>
                        </a:lnSpc>
                        <a:buFont typeface="Arial" panose="020B0604020202020204" pitchFamily="34" charset="0"/>
                        <a:buChar char="•"/>
                      </a:pPr>
                      <a:r>
                        <a:rPr lang="en-US" sz="1500" kern="1200" dirty="0">
                          <a:solidFill>
                            <a:schemeClr val="dk1"/>
                          </a:solidFill>
                          <a:effectLst/>
                          <a:latin typeface="+mn-lt"/>
                          <a:ea typeface="+mn-ea"/>
                          <a:cs typeface="+mn-cs"/>
                        </a:rPr>
                        <a:t>Xgen plugin</a:t>
                      </a:r>
                      <a:endParaRPr lang="en-IN" sz="1500" kern="1200" dirty="0">
                        <a:solidFill>
                          <a:schemeClr val="dk1"/>
                        </a:solidFill>
                        <a:effectLst/>
                        <a:latin typeface="+mn-lt"/>
                        <a:ea typeface="+mn-ea"/>
                        <a:cs typeface="+mn-cs"/>
                      </a:endParaRPr>
                    </a:p>
                    <a:p>
                      <a:pPr marL="285750" lvl="0" indent="-285750">
                        <a:lnSpc>
                          <a:spcPct val="100000"/>
                        </a:lnSpc>
                        <a:buFont typeface="Arial" panose="020B0604020202020204" pitchFamily="34" charset="0"/>
                        <a:buChar char="•"/>
                      </a:pPr>
                      <a:r>
                        <a:rPr lang="en-US" sz="1500" kern="1200" dirty="0" err="1">
                          <a:solidFill>
                            <a:schemeClr val="dk1"/>
                          </a:solidFill>
                          <a:effectLst/>
                          <a:latin typeface="+mn-lt"/>
                          <a:ea typeface="+mn-ea"/>
                          <a:cs typeface="+mn-cs"/>
                        </a:rPr>
                        <a:t>Bifrost</a:t>
                      </a:r>
                      <a:r>
                        <a:rPr lang="en-US" sz="1500" kern="1200" dirty="0">
                          <a:solidFill>
                            <a:schemeClr val="dk1"/>
                          </a:solidFill>
                          <a:effectLst/>
                          <a:latin typeface="+mn-lt"/>
                          <a:ea typeface="+mn-ea"/>
                          <a:cs typeface="+mn-cs"/>
                        </a:rPr>
                        <a:t> Plug-in</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16438007"/>
              </p:ext>
            </p:extLst>
          </p:nvPr>
        </p:nvGraphicFramePr>
        <p:xfrm>
          <a:off x="9239487" y="1487273"/>
          <a:ext cx="2446007" cy="4892040"/>
        </p:xfrm>
        <a:graphic>
          <a:graphicData uri="http://schemas.openxmlformats.org/drawingml/2006/table">
            <a:tbl>
              <a:tblPr firstRow="1" bandRow="1">
                <a:tableStyleId>{5C22544A-7EE6-4342-B048-85BDC9FD1C3A}</a:tableStyleId>
              </a:tblPr>
              <a:tblGrid>
                <a:gridCol w="2446007">
                  <a:extLst>
                    <a:ext uri="{9D8B030D-6E8A-4147-A177-3AD203B41FA5}">
                      <a16:colId xmlns:a16="http://schemas.microsoft.com/office/drawing/2014/main" val="20000"/>
                    </a:ext>
                  </a:extLst>
                </a:gridCol>
              </a:tblGrid>
              <a:tr h="355614">
                <a:tc>
                  <a:txBody>
                    <a:bodyPr/>
                    <a:lstStyle/>
                    <a:p>
                      <a:pPr algn="ctr"/>
                      <a:r>
                        <a:rPr lang="en-US" dirty="0"/>
                        <a:t>MODULE - 4</a:t>
                      </a:r>
                      <a:endParaRPr lang="en-IN" dirty="0"/>
                    </a:p>
                  </a:txBody>
                  <a:tcPr/>
                </a:tc>
                <a:extLst>
                  <a:ext uri="{0D108BD9-81ED-4DB2-BD59-A6C34878D82A}">
                    <a16:rowId xmlns:a16="http://schemas.microsoft.com/office/drawing/2014/main" val="10000"/>
                  </a:ext>
                </a:extLst>
              </a:tr>
              <a:tr h="1858354">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Compositing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Masking, Rotoscope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Colour Correction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Compose 3D render passes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Keying</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Tracking &amp; Stabilize</a:t>
                      </a: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Particles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Paint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Wire / Rig Removal</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Camera Projection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Camera tracking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Re-lighting</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After Effects</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Nuke</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Mocha</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3D Equalizer</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303124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VISUAL EFFECTS</a:t>
            </a:r>
            <a:endParaRPr lang="id-ID" sz="2500" dirty="0">
              <a:solidFill>
                <a:schemeClr val="bg1">
                  <a:lumMod val="50000"/>
                </a:schemeClr>
              </a:solidFill>
              <a:latin typeface="Bebas Neue" panose="020B0606020202050201" pitchFamily="34" charset="0"/>
              <a:cs typeface="Calibri"/>
            </a:endParaRPr>
          </a:p>
        </p:txBody>
      </p:sp>
      <p:sp>
        <p:nvSpPr>
          <p:cNvPr id="6"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7" name="TextBox 6"/>
          <p:cNvSpPr txBox="1"/>
          <p:nvPr/>
        </p:nvSpPr>
        <p:spPr>
          <a:xfrm>
            <a:off x="838200" y="2525596"/>
            <a:ext cx="4917141" cy="2540696"/>
          </a:xfrm>
          <a:prstGeom prst="rect">
            <a:avLst/>
          </a:prstGeom>
          <a:noFill/>
        </p:spPr>
        <p:txBody>
          <a:bodyPr wrap="square" rtlCol="0">
            <a:spAutoFit/>
          </a:bodyPr>
          <a:lstStyle/>
          <a:p>
            <a:pPr>
              <a:lnSpc>
                <a:spcPct val="150000"/>
              </a:lnSpc>
            </a:pPr>
            <a:r>
              <a:rPr lang="en-US" dirty="0"/>
              <a:t>The student will acquire skills that are needed to excel in any Visual Effects Studio as a Compositing Artist. Good understanding of Design, aesthetics of filmmaking along with strong fundamentals of Visual Effects will make this candidate, an advantage for any VFX team.</a:t>
            </a:r>
            <a:endParaRPr lang="en-IN" dirty="0"/>
          </a:p>
        </p:txBody>
      </p:sp>
      <p:sp>
        <p:nvSpPr>
          <p:cNvPr id="8"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9" name="TextBox 8"/>
          <p:cNvSpPr txBox="1"/>
          <p:nvPr/>
        </p:nvSpPr>
        <p:spPr>
          <a:xfrm>
            <a:off x="6248403" y="2520460"/>
            <a:ext cx="2465295"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Matte Painter</a:t>
            </a:r>
            <a:endParaRPr lang="en-US" sz="1600" dirty="0"/>
          </a:p>
          <a:p>
            <a:pPr marL="285750" indent="-285750">
              <a:lnSpc>
                <a:spcPct val="150000"/>
              </a:lnSpc>
              <a:buFont typeface="Arial" panose="020B0604020202020204" pitchFamily="34" charset="0"/>
              <a:buChar char="•"/>
            </a:pPr>
            <a:r>
              <a:rPr lang="en-US" sz="1600" dirty="0"/>
              <a:t>Video Editor</a:t>
            </a:r>
            <a:endParaRPr lang="en-IN" sz="1600" dirty="0"/>
          </a:p>
          <a:p>
            <a:pPr marL="285750" indent="-285750">
              <a:lnSpc>
                <a:spcPct val="150000"/>
              </a:lnSpc>
              <a:buFont typeface="Arial" panose="020B0604020202020204" pitchFamily="34" charset="0"/>
              <a:buChar char="•"/>
            </a:pPr>
            <a:r>
              <a:rPr lang="en-IN" sz="1600" dirty="0"/>
              <a:t>Roto Artist</a:t>
            </a:r>
          </a:p>
          <a:p>
            <a:pPr marL="285750" indent="-285750">
              <a:lnSpc>
                <a:spcPct val="150000"/>
              </a:lnSpc>
              <a:buFont typeface="Arial" panose="020B0604020202020204" pitchFamily="34" charset="0"/>
              <a:buChar char="•"/>
            </a:pPr>
            <a:r>
              <a:rPr lang="en-IN" sz="1600" dirty="0"/>
              <a:t>Matchmover</a:t>
            </a:r>
          </a:p>
          <a:p>
            <a:pPr marL="285750" indent="-285750">
              <a:lnSpc>
                <a:spcPct val="150000"/>
              </a:lnSpc>
              <a:buFont typeface="Arial" panose="020B0604020202020204" pitchFamily="34" charset="0"/>
              <a:buChar char="•"/>
            </a:pPr>
            <a:r>
              <a:rPr lang="en-IN" sz="1600" dirty="0"/>
              <a:t>Pipeline TD</a:t>
            </a:r>
          </a:p>
          <a:p>
            <a:pPr marL="285750" indent="-285750">
              <a:lnSpc>
                <a:spcPct val="150000"/>
              </a:lnSpc>
              <a:buFont typeface="Arial" panose="020B0604020202020204" pitchFamily="34" charset="0"/>
              <a:buChar char="•"/>
            </a:pPr>
            <a:r>
              <a:rPr lang="en-IN" sz="1600" dirty="0"/>
              <a:t>VFX Producer</a:t>
            </a:r>
          </a:p>
          <a:p>
            <a:pPr marL="285750" indent="-285750">
              <a:lnSpc>
                <a:spcPct val="150000"/>
              </a:lnSpc>
              <a:buFont typeface="Arial" panose="020B0604020202020204" pitchFamily="34" charset="0"/>
              <a:buChar char="•"/>
            </a:pPr>
            <a:r>
              <a:rPr lang="en-IN" sz="1600" dirty="0"/>
              <a:t>CG Supervisor</a:t>
            </a:r>
          </a:p>
          <a:p>
            <a:pPr marL="285750" indent="-285750">
              <a:lnSpc>
                <a:spcPct val="150000"/>
              </a:lnSpc>
              <a:buFont typeface="Arial" panose="020B0604020202020204" pitchFamily="34" charset="0"/>
              <a:buChar char="•"/>
            </a:pPr>
            <a:r>
              <a:rPr lang="en-IN" sz="1600" dirty="0"/>
              <a:t>VFX Supervisor</a:t>
            </a:r>
          </a:p>
        </p:txBody>
      </p:sp>
      <p:sp>
        <p:nvSpPr>
          <p:cNvPr id="10" name="TextBox 9"/>
          <p:cNvSpPr txBox="1"/>
          <p:nvPr/>
        </p:nvSpPr>
        <p:spPr>
          <a:xfrm>
            <a:off x="9139026" y="2525596"/>
            <a:ext cx="2667001"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600" dirty="0"/>
              <a:t>Compositing Artist </a:t>
            </a:r>
          </a:p>
          <a:p>
            <a:pPr marL="285750" indent="-285750">
              <a:lnSpc>
                <a:spcPct val="150000"/>
              </a:lnSpc>
              <a:buFont typeface="Arial" panose="020B0604020202020204" pitchFamily="34" charset="0"/>
              <a:buChar char="•"/>
            </a:pPr>
            <a:r>
              <a:rPr lang="en-IN" sz="1600" dirty="0"/>
              <a:t>Effects Animator</a:t>
            </a:r>
          </a:p>
          <a:p>
            <a:pPr marL="285750" indent="-285750">
              <a:lnSpc>
                <a:spcPct val="150000"/>
              </a:lnSpc>
              <a:buFont typeface="Arial" panose="020B0604020202020204" pitchFamily="34" charset="0"/>
              <a:buChar char="•"/>
            </a:pPr>
            <a:r>
              <a:rPr lang="en-IN" sz="1600" dirty="0"/>
              <a:t>Render Wrangler</a:t>
            </a:r>
          </a:p>
          <a:p>
            <a:pPr marL="285750" indent="-285750">
              <a:lnSpc>
                <a:spcPct val="150000"/>
              </a:lnSpc>
              <a:buFont typeface="Arial" panose="020B0604020202020204" pitchFamily="34" charset="0"/>
              <a:buChar char="•"/>
            </a:pPr>
            <a:r>
              <a:rPr lang="en-US" sz="1600" dirty="0"/>
              <a:t>Tracking Artist</a:t>
            </a:r>
          </a:p>
          <a:p>
            <a:pPr marL="285750" indent="-285750">
              <a:lnSpc>
                <a:spcPct val="150000"/>
              </a:lnSpc>
              <a:buFont typeface="Arial" panose="020B0604020202020204" pitchFamily="34" charset="0"/>
              <a:buChar char="•"/>
            </a:pPr>
            <a:r>
              <a:rPr lang="en-US" sz="1600" dirty="0"/>
              <a:t>Paint artist</a:t>
            </a:r>
          </a:p>
          <a:p>
            <a:pPr marL="285750" indent="-285750">
              <a:lnSpc>
                <a:spcPct val="150000"/>
              </a:lnSpc>
              <a:buFont typeface="Arial" panose="020B0604020202020204" pitchFamily="34" charset="0"/>
              <a:buChar char="•"/>
            </a:pPr>
            <a:r>
              <a:rPr lang="en-US" sz="1600" dirty="0"/>
              <a:t>Color correction artist</a:t>
            </a:r>
            <a:endParaRPr lang="en-IN" sz="1600" dirty="0"/>
          </a:p>
        </p:txBody>
      </p:sp>
      <p:sp>
        <p:nvSpPr>
          <p:cNvPr id="11" name="Rectangle 10"/>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3" name="Rectangle 12"/>
          <p:cNvSpPr/>
          <p:nvPr/>
        </p:nvSpPr>
        <p:spPr>
          <a:xfrm>
            <a:off x="2727803" y="985695"/>
            <a:ext cx="59436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3085495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GRAPHIC DESIGN</a:t>
            </a:r>
            <a:endParaRPr lang="id-ID" sz="2500" dirty="0">
              <a:solidFill>
                <a:schemeClr val="bg1">
                  <a:lumMod val="50000"/>
                </a:schemeClr>
              </a:solidFill>
              <a:latin typeface="Bebas Neue" panose="020B0606020202050201" pitchFamily="34" charset="0"/>
              <a:cs typeface="Calibri"/>
            </a:endParaRPr>
          </a:p>
        </p:txBody>
      </p:sp>
      <p:sp>
        <p:nvSpPr>
          <p:cNvPr id="12" name="TextBox 11"/>
          <p:cNvSpPr txBox="1"/>
          <p:nvPr/>
        </p:nvSpPr>
        <p:spPr>
          <a:xfrm>
            <a:off x="6589059" y="1801906"/>
            <a:ext cx="4764741" cy="4678204"/>
          </a:xfrm>
          <a:prstGeom prst="rect">
            <a:avLst/>
          </a:prstGeom>
          <a:noFill/>
        </p:spPr>
        <p:txBody>
          <a:bodyPr wrap="square" rtlCol="0">
            <a:spAutoFit/>
          </a:bodyPr>
          <a:lstStyle/>
          <a:p>
            <a:pPr>
              <a:spcAft>
                <a:spcPts val="1200"/>
              </a:spcAft>
            </a:pPr>
            <a:r>
              <a:rPr lang="en-US" b="1" dirty="0"/>
              <a:t>LEARNING OBJECTIVE: </a:t>
            </a:r>
          </a:p>
          <a:p>
            <a:pPr>
              <a:lnSpc>
                <a:spcPct val="150000"/>
              </a:lnSpc>
            </a:pPr>
            <a:r>
              <a:rPr lang="en-US" dirty="0"/>
              <a:t>Graphic designers create visual concepts to communicate ideas that inspire, inform or captivate consumers. Students will develop the overall layout and production design for advertisements, brochures, magazines and corporate reports. The graphic design industry has been evolved with a more presentable design due to which we have updated the program with the latest tools and technologies so that student can create outstanding artworks.</a:t>
            </a:r>
            <a:endParaRPr lang="en-IN" dirty="0"/>
          </a:p>
        </p:txBody>
      </p:sp>
      <p:sp>
        <p:nvSpPr>
          <p:cNvPr id="13" name="Content Placeholder 2"/>
          <p:cNvSpPr txBox="1">
            <a:spLocks/>
          </p:cNvSpPr>
          <p:nvPr/>
        </p:nvSpPr>
        <p:spPr>
          <a:xfrm>
            <a:off x="838200" y="1825625"/>
            <a:ext cx="5347447"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2 Hrs. a Day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a:p>
            <a:pPr marL="457200" lvl="1" indent="0">
              <a:buFont typeface="Arial" panose="020B0604020202020204" pitchFamily="34" charset="0"/>
              <a:buNone/>
            </a:pPr>
            <a:endParaRPr lang="en-US" sz="1600"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2588103" y="985695"/>
            <a:ext cx="621792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4989103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GRAPHIC DESIGN</a:t>
            </a:r>
            <a:endParaRPr lang="id-ID" sz="2500" dirty="0">
              <a:solidFill>
                <a:schemeClr val="bg1">
                  <a:lumMod val="50000"/>
                </a:schemeClr>
              </a:solidFill>
              <a:latin typeface="Bebas Neue" panose="020B0606020202050201" pitchFamily="34" charset="0"/>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1464610958"/>
              </p:ext>
            </p:extLst>
          </p:nvPr>
        </p:nvGraphicFramePr>
        <p:xfrm>
          <a:off x="1623667" y="1272121"/>
          <a:ext cx="3060000" cy="436372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Fundamentals of Drawing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Principle of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err="1">
                          <a:solidFill>
                            <a:schemeClr val="dk1"/>
                          </a:solidFill>
                          <a:latin typeface="+mn-lt"/>
                          <a:ea typeface="+mn-ea"/>
                          <a:cs typeface="+mn-cs"/>
                        </a:rPr>
                        <a:t>Colour</a:t>
                      </a:r>
                      <a:r>
                        <a:rPr lang="en-US" sz="1500" kern="1200" dirty="0">
                          <a:solidFill>
                            <a:schemeClr val="dk1"/>
                          </a:solidFill>
                          <a:latin typeface="+mn-lt"/>
                          <a:ea typeface="+mn-ea"/>
                          <a:cs typeface="+mn-cs"/>
                        </a:rPr>
                        <a:t>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Digital Illustrations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 Logo, Magazine cover, Advertisement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Page layout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Poster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Page layout for newspaper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Creating brochure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Create advertisements</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Illustrator</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CorelDraw</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29374186"/>
              </p:ext>
            </p:extLst>
          </p:nvPr>
        </p:nvGraphicFramePr>
        <p:xfrm>
          <a:off x="6334924" y="1272121"/>
          <a:ext cx="3060000" cy="504444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20000"/>
                    </a:ext>
                  </a:extLst>
                </a:gridCol>
              </a:tblGrid>
              <a:tr h="355614">
                <a:tc>
                  <a:txBody>
                    <a:bodyPr/>
                    <a:lstStyle/>
                    <a:p>
                      <a:pPr algn="ctr"/>
                      <a:r>
                        <a:rPr lang="en-US" dirty="0"/>
                        <a:t>MODULE - 2</a:t>
                      </a:r>
                      <a:endParaRPr lang="en-IN" dirty="0"/>
                    </a:p>
                  </a:txBody>
                  <a:tcPr/>
                </a:tc>
                <a:extLst>
                  <a:ext uri="{0D108BD9-81ED-4DB2-BD59-A6C34878D82A}">
                    <a16:rowId xmlns:a16="http://schemas.microsoft.com/office/drawing/2014/main" val="10000"/>
                  </a:ext>
                </a:extLst>
              </a:tr>
              <a:tr h="2813095">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Page layout design</a:t>
                      </a:r>
                      <a:r>
                        <a:rPr lang="en-IN" sz="1500" kern="1200" baseline="0" dirty="0">
                          <a:solidFill>
                            <a:schemeClr val="dk1"/>
                          </a:solidFill>
                          <a:latin typeface="+mn-lt"/>
                          <a:ea typeface="+mn-ea"/>
                          <a:cs typeface="+mn-cs"/>
                        </a:rPr>
                        <a:t> (</a:t>
                      </a:r>
                      <a:r>
                        <a:rPr lang="en-US" sz="1500" kern="1200" dirty="0" err="1">
                          <a:solidFill>
                            <a:schemeClr val="dk1"/>
                          </a:solidFill>
                          <a:latin typeface="+mn-lt"/>
                          <a:ea typeface="+mn-ea"/>
                          <a:cs typeface="+mn-cs"/>
                        </a:rPr>
                        <a:t>Lookbook</a:t>
                      </a:r>
                      <a:r>
                        <a:rPr lang="en-US" sz="1500" kern="1200" dirty="0">
                          <a:solidFill>
                            <a:schemeClr val="dk1"/>
                          </a:solidFill>
                          <a:latin typeface="+mn-lt"/>
                          <a:ea typeface="+mn-ea"/>
                          <a:cs typeface="+mn-cs"/>
                        </a:rPr>
                        <a:t> &amp;</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Newspaper,</a:t>
                      </a:r>
                      <a:r>
                        <a:rPr lang="en-US"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Packaging design)</a:t>
                      </a:r>
                      <a:endParaRPr lang="en-US" sz="1500" kern="1200" baseline="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Printing techniques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Video Editing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Motion Graphics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User Interface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prototyping &amp; collaboration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Create the Prototype Project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Social media AD</a:t>
                      </a:r>
                      <a:r>
                        <a:rPr lang="en-US" sz="1500" kern="1200" baseline="0" dirty="0">
                          <a:solidFill>
                            <a:schemeClr val="dk1"/>
                          </a:solidFill>
                          <a:latin typeface="+mn-lt"/>
                          <a:ea typeface="+mn-ea"/>
                          <a:cs typeface="+mn-cs"/>
                        </a:rPr>
                        <a:t>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Photorealistic 3D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Project (Design</a:t>
                      </a:r>
                      <a:r>
                        <a:rPr lang="en-US" sz="1500" kern="1200" baseline="0" dirty="0">
                          <a:solidFill>
                            <a:schemeClr val="dk1"/>
                          </a:solidFill>
                          <a:latin typeface="+mn-lt"/>
                          <a:ea typeface="+mn-ea"/>
                          <a:cs typeface="+mn-cs"/>
                        </a:rPr>
                        <a:t> for</a:t>
                      </a:r>
                      <a:r>
                        <a:rPr lang="en-US" sz="1500" kern="1200" dirty="0">
                          <a:solidFill>
                            <a:schemeClr val="dk1"/>
                          </a:solidFill>
                          <a:latin typeface="+mn-lt"/>
                          <a:ea typeface="+mn-ea"/>
                          <a:cs typeface="+mn-cs"/>
                        </a:rPr>
                        <a:t> mock Company)</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55614">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InDesign</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Premiere</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Audition</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After Effects</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Adobe XD</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err="1">
                          <a:solidFill>
                            <a:schemeClr val="dk1"/>
                          </a:solidFill>
                          <a:effectLst/>
                          <a:latin typeface="+mn-lt"/>
                          <a:ea typeface="+mn-ea"/>
                          <a:cs typeface="+mn-cs"/>
                        </a:rPr>
                        <a:t>Figma</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Dimension</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9" name="Rectangle 8"/>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1" name="Rectangle 10"/>
          <p:cNvSpPr/>
          <p:nvPr/>
        </p:nvSpPr>
        <p:spPr>
          <a:xfrm>
            <a:off x="2600803" y="985695"/>
            <a:ext cx="621792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8068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GRAPHIC DESIGN</a:t>
            </a:r>
            <a:endParaRPr lang="id-ID" sz="2500" dirty="0">
              <a:solidFill>
                <a:schemeClr val="bg1">
                  <a:lumMod val="50000"/>
                </a:schemeClr>
              </a:solidFill>
              <a:latin typeface="Bebas Neue" panose="020B0606020202050201" pitchFamily="34" charset="0"/>
              <a:cs typeface="Calibri"/>
            </a:endParaRPr>
          </a:p>
        </p:txBody>
      </p:sp>
      <p:sp>
        <p:nvSpPr>
          <p:cNvPr id="7"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8" name="TextBox 7"/>
          <p:cNvSpPr txBox="1"/>
          <p:nvPr/>
        </p:nvSpPr>
        <p:spPr>
          <a:xfrm>
            <a:off x="838200" y="2525596"/>
            <a:ext cx="4917141" cy="2585323"/>
          </a:xfrm>
          <a:prstGeom prst="rect">
            <a:avLst/>
          </a:prstGeom>
          <a:noFill/>
        </p:spPr>
        <p:txBody>
          <a:bodyPr wrap="square" rtlCol="0">
            <a:spAutoFit/>
          </a:bodyPr>
          <a:lstStyle/>
          <a:p>
            <a:pPr>
              <a:lnSpc>
                <a:spcPct val="150000"/>
              </a:lnSpc>
            </a:pPr>
            <a:r>
              <a:rPr lang="en-US" dirty="0"/>
              <a:t>Many of Graphic Designers are employed in specialized design services, publishing or advertising, public relations, and related service industries. Majority of them become self-employed or freelancers due to the rising demand for quality designers. </a:t>
            </a:r>
            <a:endParaRPr lang="en-IN" dirty="0"/>
          </a:p>
        </p:txBody>
      </p:sp>
      <p:sp>
        <p:nvSpPr>
          <p:cNvPr id="9"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10" name="TextBox 9"/>
          <p:cNvSpPr txBox="1"/>
          <p:nvPr/>
        </p:nvSpPr>
        <p:spPr>
          <a:xfrm>
            <a:off x="6248403" y="2520460"/>
            <a:ext cx="2614699"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Art Production Manager</a:t>
            </a:r>
          </a:p>
          <a:p>
            <a:pPr marL="285750" indent="-285750">
              <a:lnSpc>
                <a:spcPct val="150000"/>
              </a:lnSpc>
              <a:buFont typeface="Arial" panose="020B0604020202020204" pitchFamily="34" charset="0"/>
              <a:buChar char="•"/>
            </a:pPr>
            <a:r>
              <a:rPr lang="en-US" sz="1600" dirty="0"/>
              <a:t>Graphic Designer</a:t>
            </a:r>
          </a:p>
          <a:p>
            <a:pPr marL="285750" indent="-285750">
              <a:lnSpc>
                <a:spcPct val="150000"/>
              </a:lnSpc>
              <a:buFont typeface="Arial" panose="020B0604020202020204" pitchFamily="34" charset="0"/>
              <a:buChar char="•"/>
            </a:pPr>
            <a:r>
              <a:rPr lang="en-US" sz="1600" dirty="0"/>
              <a:t>Brand identity Developer</a:t>
            </a:r>
          </a:p>
          <a:p>
            <a:pPr marL="285750" indent="-285750">
              <a:lnSpc>
                <a:spcPct val="150000"/>
              </a:lnSpc>
              <a:buFont typeface="Arial" panose="020B0604020202020204" pitchFamily="34" charset="0"/>
              <a:buChar char="•"/>
            </a:pPr>
            <a:r>
              <a:rPr lang="en-US" sz="1600" dirty="0"/>
              <a:t>Logo Designer</a:t>
            </a:r>
          </a:p>
          <a:p>
            <a:pPr marL="285750" indent="-285750">
              <a:lnSpc>
                <a:spcPct val="150000"/>
              </a:lnSpc>
              <a:buFont typeface="Arial" panose="020B0604020202020204" pitchFamily="34" charset="0"/>
              <a:buChar char="•"/>
            </a:pPr>
            <a:r>
              <a:rPr lang="en-US" sz="1600" dirty="0"/>
              <a:t>Marketing Designer</a:t>
            </a:r>
          </a:p>
          <a:p>
            <a:pPr marL="285750" indent="-285750">
              <a:lnSpc>
                <a:spcPct val="150000"/>
              </a:lnSpc>
              <a:buFont typeface="Arial" panose="020B0604020202020204" pitchFamily="34" charset="0"/>
              <a:buChar char="•"/>
            </a:pPr>
            <a:r>
              <a:rPr lang="en-US" sz="1600" dirty="0"/>
              <a:t>Illustrator</a:t>
            </a:r>
          </a:p>
        </p:txBody>
      </p:sp>
      <p:sp>
        <p:nvSpPr>
          <p:cNvPr id="13" name="TextBox 12"/>
          <p:cNvSpPr txBox="1"/>
          <p:nvPr/>
        </p:nvSpPr>
        <p:spPr>
          <a:xfrm>
            <a:off x="9139026" y="2525596"/>
            <a:ext cx="2667001"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Visual Image Developer</a:t>
            </a:r>
          </a:p>
          <a:p>
            <a:pPr marL="285750" indent="-285750">
              <a:lnSpc>
                <a:spcPct val="150000"/>
              </a:lnSpc>
              <a:buFont typeface="Arial" panose="020B0604020202020204" pitchFamily="34" charset="0"/>
              <a:buChar char="•"/>
            </a:pPr>
            <a:r>
              <a:rPr lang="en-US" sz="1600" dirty="0"/>
              <a:t>Multimedia Developer</a:t>
            </a:r>
          </a:p>
          <a:p>
            <a:pPr marL="285750" indent="-285750">
              <a:lnSpc>
                <a:spcPct val="150000"/>
              </a:lnSpc>
              <a:buFont typeface="Arial" panose="020B0604020202020204" pitchFamily="34" charset="0"/>
              <a:buChar char="•"/>
            </a:pPr>
            <a:r>
              <a:rPr lang="en-US" sz="1600" dirty="0"/>
              <a:t>Corporate Designer</a:t>
            </a:r>
          </a:p>
          <a:p>
            <a:pPr marL="285750" indent="-285750">
              <a:lnSpc>
                <a:spcPct val="150000"/>
              </a:lnSpc>
              <a:buFont typeface="Arial" panose="020B0604020202020204" pitchFamily="34" charset="0"/>
              <a:buChar char="•"/>
            </a:pPr>
            <a:r>
              <a:rPr lang="en-US" sz="1600" dirty="0"/>
              <a:t>Layout artist</a:t>
            </a:r>
          </a:p>
          <a:p>
            <a:pPr marL="285750" indent="-285750">
              <a:lnSpc>
                <a:spcPct val="150000"/>
              </a:lnSpc>
              <a:buFont typeface="Arial" panose="020B0604020202020204" pitchFamily="34" charset="0"/>
              <a:buChar char="•"/>
            </a:pPr>
            <a:r>
              <a:rPr lang="en-US" sz="1600" dirty="0"/>
              <a:t>Package Designer</a:t>
            </a:r>
            <a:endParaRPr lang="en-IN" sz="1600" dirty="0"/>
          </a:p>
        </p:txBody>
      </p:sp>
      <p:sp>
        <p:nvSpPr>
          <p:cNvPr id="11" name="Rectangle 10"/>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4" name="Rectangle 13"/>
          <p:cNvSpPr/>
          <p:nvPr/>
        </p:nvSpPr>
        <p:spPr>
          <a:xfrm>
            <a:off x="2588103" y="985695"/>
            <a:ext cx="621792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4017782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3" grpId="0"/>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GAMING</a:t>
            </a:r>
            <a:endParaRPr lang="id-ID" sz="2500" dirty="0">
              <a:solidFill>
                <a:schemeClr val="bg1">
                  <a:lumMod val="50000"/>
                </a:schemeClr>
              </a:solidFill>
              <a:latin typeface="Bebas Neue" panose="020B0606020202050201" pitchFamily="34" charset="0"/>
              <a:cs typeface="Calibri"/>
            </a:endParaRPr>
          </a:p>
        </p:txBody>
      </p:sp>
      <p:sp>
        <p:nvSpPr>
          <p:cNvPr id="11" name="Content Placeholder 2"/>
          <p:cNvSpPr txBox="1">
            <a:spLocks/>
          </p:cNvSpPr>
          <p:nvPr/>
        </p:nvSpPr>
        <p:spPr>
          <a:xfrm>
            <a:off x="838200" y="1825625"/>
            <a:ext cx="5347447"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IN a week (Monday to Friday)</a:t>
            </a:r>
          </a:p>
          <a:p>
            <a:r>
              <a:rPr lang="en-US" sz="1800" dirty="0">
                <a:solidFill>
                  <a:schemeClr val="tx1"/>
                </a:solidFill>
              </a:rPr>
              <a:t>2 Hrs. a Day (Theory – 1 Hr. &amp; Practical 1 Hr.)</a:t>
            </a:r>
          </a:p>
          <a:p>
            <a:r>
              <a:rPr lang="en-US" sz="1800" dirty="0">
                <a:solidFill>
                  <a:schemeClr val="tx1"/>
                </a:solidFill>
              </a:rPr>
              <a:t>Duration: 6 Months </a:t>
            </a:r>
            <a:r>
              <a:rPr lang="en-US" sz="1800" dirty="0">
                <a:solidFill>
                  <a:srgbClr val="0070C0"/>
                </a:solidFill>
              </a:rPr>
              <a:t>(Each program)</a:t>
            </a:r>
          </a:p>
          <a:p>
            <a:r>
              <a:rPr lang="en-US" sz="1800" dirty="0">
                <a:solidFill>
                  <a:schemeClr val="tx1"/>
                </a:solidFill>
              </a:rPr>
              <a:t>Total Hours: 248 Hours</a:t>
            </a:r>
          </a:p>
          <a:p>
            <a:pPr lvl="1"/>
            <a:r>
              <a:rPr lang="en-US" sz="1600" dirty="0"/>
              <a:t>Theory: 119 Hrs.</a:t>
            </a:r>
          </a:p>
          <a:p>
            <a:pPr lvl="1"/>
            <a:r>
              <a:rPr lang="en-US" sz="1600" dirty="0"/>
              <a:t>Practical: 119 Hrs.</a:t>
            </a:r>
          </a:p>
          <a:p>
            <a:pPr lvl="1"/>
            <a:r>
              <a:rPr lang="en-US" sz="1600" dirty="0"/>
              <a:t>Project: 10 Hrs.</a:t>
            </a:r>
          </a:p>
          <a:p>
            <a:pPr marL="228600" lvl="1">
              <a:spcBef>
                <a:spcPts val="1000"/>
              </a:spcBef>
            </a:pPr>
            <a:r>
              <a:rPr lang="en-US" dirty="0"/>
              <a:t>Saturday – Workshop / Activity</a:t>
            </a:r>
          </a:p>
          <a:p>
            <a:pPr lvl="1"/>
            <a:endParaRPr lang="en-US" sz="1600" dirty="0"/>
          </a:p>
        </p:txBody>
      </p:sp>
      <p:sp>
        <p:nvSpPr>
          <p:cNvPr id="12" name="TextBox 11"/>
          <p:cNvSpPr txBox="1"/>
          <p:nvPr/>
        </p:nvSpPr>
        <p:spPr>
          <a:xfrm>
            <a:off x="6589059" y="1801906"/>
            <a:ext cx="4764741" cy="4262705"/>
          </a:xfrm>
          <a:prstGeom prst="rect">
            <a:avLst/>
          </a:prstGeom>
          <a:noFill/>
        </p:spPr>
        <p:txBody>
          <a:bodyPr wrap="square" rtlCol="0">
            <a:spAutoFit/>
          </a:bodyPr>
          <a:lstStyle/>
          <a:p>
            <a:pPr>
              <a:spcAft>
                <a:spcPts val="1200"/>
              </a:spcAft>
            </a:pPr>
            <a:r>
              <a:rPr lang="en-US" b="1" dirty="0"/>
              <a:t>LEARNING OBJECTIVE: </a:t>
            </a:r>
          </a:p>
          <a:p>
            <a:pPr>
              <a:lnSpc>
                <a:spcPct val="150000"/>
              </a:lnSpc>
            </a:pPr>
            <a:r>
              <a:rPr lang="en-US" dirty="0"/>
              <a:t>Gaming is a highly inspiring sector where professionals are needed who have a good balance of creativity, fun and technology. The most important skills required in this field are creativity and passion. In these programs student will learn to concept game art, storyboard, digital paint, matte paint the scenery, create objects / props, characters, environment, level design, game integration and development.</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40994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1104928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GAMING</a:t>
            </a:r>
            <a:endParaRPr lang="id-ID" sz="2500" dirty="0">
              <a:solidFill>
                <a:schemeClr val="bg1">
                  <a:lumMod val="50000"/>
                </a:schemeClr>
              </a:solidFill>
              <a:latin typeface="Bebas Neue" panose="020B0606020202050201" pitchFamily="34" charset="0"/>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1680279631"/>
              </p:ext>
            </p:extLst>
          </p:nvPr>
        </p:nvGraphicFramePr>
        <p:xfrm>
          <a:off x="4183733" y="1258674"/>
          <a:ext cx="2702871" cy="5204460"/>
        </p:xfrm>
        <a:graphic>
          <a:graphicData uri="http://schemas.openxmlformats.org/drawingml/2006/table">
            <a:tbl>
              <a:tblPr firstRow="1" bandRow="1">
                <a:tableStyleId>{5C22544A-7EE6-4342-B048-85BDC9FD1C3A}</a:tableStyleId>
              </a:tblPr>
              <a:tblGrid>
                <a:gridCol w="2702871">
                  <a:extLst>
                    <a:ext uri="{9D8B030D-6E8A-4147-A177-3AD203B41FA5}">
                      <a16:colId xmlns:a16="http://schemas.microsoft.com/office/drawing/2014/main" val="20000"/>
                    </a:ext>
                  </a:extLst>
                </a:gridCol>
              </a:tblGrid>
              <a:tr h="370840">
                <a:tc>
                  <a:txBody>
                    <a:bodyPr/>
                    <a:lstStyle/>
                    <a:p>
                      <a:pPr algn="ctr"/>
                      <a:r>
                        <a:rPr lang="en-US" dirty="0"/>
                        <a:t>PROGRAM</a:t>
                      </a:r>
                      <a:r>
                        <a:rPr lang="en-US" baseline="0" dirty="0"/>
                        <a:t> IN GAME ART</a:t>
                      </a:r>
                    </a:p>
                    <a:p>
                      <a:pPr algn="ctr"/>
                      <a:r>
                        <a:rPr lang="en-US" baseline="0" dirty="0"/>
                        <a:t>(6 Months)</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The concept of game art</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Sketching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Digital painting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Matte painting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Inorganic / Prop modeling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Human figure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Character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Organic / character modeling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Texturing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Lighting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Rigging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Animation principles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Character animation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Portfolio </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Maya</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Unity</a:t>
                      </a:r>
                      <a:r>
                        <a:rPr lang="en-IN" sz="1500" kern="1200" baseline="0" dirty="0">
                          <a:solidFill>
                            <a:schemeClr val="dk1"/>
                          </a:solidFill>
                          <a:effectLst/>
                          <a:latin typeface="+mn-lt"/>
                          <a:ea typeface="+mn-ea"/>
                          <a:cs typeface="+mn-cs"/>
                        </a:rPr>
                        <a:t> (Lighting) / Unreal</a:t>
                      </a:r>
                      <a:endParaRPr lang="en-US"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55223328"/>
              </p:ext>
            </p:extLst>
          </p:nvPr>
        </p:nvGraphicFramePr>
        <p:xfrm>
          <a:off x="7485063" y="1258674"/>
          <a:ext cx="2702871" cy="5440680"/>
        </p:xfrm>
        <a:graphic>
          <a:graphicData uri="http://schemas.openxmlformats.org/drawingml/2006/table">
            <a:tbl>
              <a:tblPr firstRow="1" bandRow="1">
                <a:tableStyleId>{5C22544A-7EE6-4342-B048-85BDC9FD1C3A}</a:tableStyleId>
              </a:tblPr>
              <a:tblGrid>
                <a:gridCol w="2702871">
                  <a:extLst>
                    <a:ext uri="{9D8B030D-6E8A-4147-A177-3AD203B41FA5}">
                      <a16:colId xmlns:a16="http://schemas.microsoft.com/office/drawing/2014/main" val="20000"/>
                    </a:ext>
                  </a:extLst>
                </a:gridCol>
              </a:tblGrid>
              <a:tr h="370840">
                <a:tc>
                  <a:txBody>
                    <a:bodyPr/>
                    <a:lstStyle/>
                    <a:p>
                      <a:pPr algn="ctr"/>
                      <a:r>
                        <a:rPr lang="en-US" dirty="0"/>
                        <a:t>PROGRAM</a:t>
                      </a:r>
                      <a:r>
                        <a:rPr lang="en-US" baseline="0" dirty="0"/>
                        <a:t> IN ADVANCED GAME ART &amp; DESIGN </a:t>
                      </a:r>
                    </a:p>
                    <a:p>
                      <a:pPr algn="ctr"/>
                      <a:r>
                        <a:rPr lang="en-US" baseline="0" dirty="0"/>
                        <a:t>(6 Months)</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Human sculpting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Skeleton &amp; Muscle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Low res of character</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Rules of gaming UV</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Character Design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Animal study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Anthropomorphic Characters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Texturing Cloths</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Texturing Face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Presenting the Assets in Engine</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Foliage</a:t>
                      </a:r>
                      <a:r>
                        <a:rPr lang="en-IN" sz="1500" kern="1200" dirty="0">
                          <a:solidFill>
                            <a:schemeClr val="dk1"/>
                          </a:solidFill>
                          <a:latin typeface="+mn-lt"/>
                          <a:ea typeface="+mn-ea"/>
                          <a:cs typeface="+mn-cs"/>
                        </a:rPr>
                        <a:t>,</a:t>
                      </a:r>
                      <a:r>
                        <a:rPr lang="en-IN"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Emitter</a:t>
                      </a:r>
                      <a:r>
                        <a:rPr lang="en-IN" sz="1500" kern="1200" dirty="0">
                          <a:solidFill>
                            <a:schemeClr val="dk1"/>
                          </a:solidFill>
                          <a:latin typeface="+mn-lt"/>
                          <a:ea typeface="+mn-ea"/>
                          <a:cs typeface="+mn-cs"/>
                        </a:rPr>
                        <a:t>,</a:t>
                      </a:r>
                      <a:r>
                        <a:rPr lang="en-IN" sz="1500" kern="1200" baseline="0" dirty="0">
                          <a:solidFill>
                            <a:schemeClr val="dk1"/>
                          </a:solidFill>
                          <a:latin typeface="+mn-lt"/>
                          <a:ea typeface="+mn-ea"/>
                          <a:cs typeface="+mn-cs"/>
                        </a:rPr>
                        <a:t> </a:t>
                      </a:r>
                      <a:r>
                        <a:rPr lang="en-US" sz="1500" kern="1200" dirty="0">
                          <a:solidFill>
                            <a:schemeClr val="dk1"/>
                          </a:solidFill>
                          <a:latin typeface="+mn-lt"/>
                          <a:ea typeface="+mn-ea"/>
                          <a:cs typeface="+mn-cs"/>
                        </a:rPr>
                        <a:t>Particles/FX</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Level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Portfolio</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Z-Brush</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Substance</a:t>
                      </a:r>
                      <a:r>
                        <a:rPr lang="en-US" sz="1500" kern="1200" baseline="0" dirty="0">
                          <a:solidFill>
                            <a:schemeClr val="dk1"/>
                          </a:solidFill>
                          <a:effectLst/>
                          <a:latin typeface="+mn-lt"/>
                          <a:ea typeface="+mn-ea"/>
                          <a:cs typeface="+mn-cs"/>
                        </a:rPr>
                        <a:t> Painter</a:t>
                      </a:r>
                    </a:p>
                    <a:p>
                      <a:pPr marL="285750" lvl="0" indent="-285750" algn="l" defTabSz="914400" rtl="0" eaLnBrk="1" latinLnBrk="0" hangingPunct="1">
                        <a:lnSpc>
                          <a:spcPct val="100000"/>
                        </a:lnSpc>
                        <a:buFont typeface="Arial" panose="020B0604020202020204" pitchFamily="34" charset="0"/>
                        <a:buChar char="•"/>
                      </a:pPr>
                      <a:r>
                        <a:rPr lang="en-US" sz="1500" kern="1200" baseline="0" dirty="0">
                          <a:solidFill>
                            <a:schemeClr val="dk1"/>
                          </a:solidFill>
                          <a:effectLst/>
                          <a:latin typeface="+mn-lt"/>
                          <a:ea typeface="+mn-ea"/>
                          <a:cs typeface="+mn-cs"/>
                        </a:rPr>
                        <a:t>Maya</a:t>
                      </a:r>
                    </a:p>
                    <a:p>
                      <a:pPr marL="285750" lvl="0" indent="-285750" algn="l" defTabSz="914400" rtl="0" eaLnBrk="1" latinLnBrk="0" hangingPunct="1">
                        <a:lnSpc>
                          <a:spcPct val="100000"/>
                        </a:lnSpc>
                        <a:buFont typeface="Arial" panose="020B0604020202020204" pitchFamily="34" charset="0"/>
                        <a:buChar char="•"/>
                      </a:pPr>
                      <a:r>
                        <a:rPr lang="en-US" sz="1500" kern="1200" baseline="0" dirty="0">
                          <a:solidFill>
                            <a:schemeClr val="dk1"/>
                          </a:solidFill>
                          <a:effectLst/>
                          <a:latin typeface="+mn-lt"/>
                          <a:ea typeface="+mn-ea"/>
                          <a:cs typeface="+mn-cs"/>
                        </a:rPr>
                        <a:t>Unity / Unreal</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8" name="Rectangle 7"/>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1" name="Rectangle 10"/>
          <p:cNvSpPr/>
          <p:nvPr/>
        </p:nvSpPr>
        <p:spPr>
          <a:xfrm>
            <a:off x="40994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
        <p:nvSpPr>
          <p:cNvPr id="2" name="TextBox 1"/>
          <p:cNvSpPr txBox="1"/>
          <p:nvPr/>
        </p:nvSpPr>
        <p:spPr>
          <a:xfrm>
            <a:off x="728115" y="1302216"/>
            <a:ext cx="2700000" cy="1200329"/>
          </a:xfrm>
          <a:prstGeom prst="rect">
            <a:avLst/>
          </a:prstGeom>
          <a:solidFill>
            <a:srgbClr val="00B0F0"/>
          </a:solidFill>
        </p:spPr>
        <p:txBody>
          <a:bodyPr wrap="square" rtlCol="0">
            <a:spAutoFit/>
          </a:bodyPr>
          <a:lstStyle/>
          <a:p>
            <a:pPr algn="ctr"/>
            <a:r>
              <a:rPr lang="en-US" b="1" dirty="0">
                <a:solidFill>
                  <a:schemeClr val="bg1"/>
                </a:solidFill>
              </a:rPr>
              <a:t>PROFESSIONAL PROGRAM IN ADVANCED GAME ART &amp; DESIGN </a:t>
            </a:r>
          </a:p>
          <a:p>
            <a:pPr algn="ctr"/>
            <a:r>
              <a:rPr lang="en-US" b="1" dirty="0">
                <a:solidFill>
                  <a:schemeClr val="bg1"/>
                </a:solidFill>
              </a:rPr>
              <a:t>(12 Months) </a:t>
            </a:r>
            <a:endParaRPr lang="en-IN" b="1" dirty="0">
              <a:solidFill>
                <a:schemeClr val="bg1"/>
              </a:solidFill>
            </a:endParaRPr>
          </a:p>
        </p:txBody>
      </p:sp>
      <p:sp>
        <p:nvSpPr>
          <p:cNvPr id="3" name="TextBox 2"/>
          <p:cNvSpPr txBox="1"/>
          <p:nvPr/>
        </p:nvSpPr>
        <p:spPr>
          <a:xfrm>
            <a:off x="725717" y="2815771"/>
            <a:ext cx="2700000" cy="1754326"/>
          </a:xfrm>
          <a:prstGeom prst="rect">
            <a:avLst/>
          </a:prstGeom>
          <a:noFill/>
        </p:spPr>
        <p:txBody>
          <a:bodyPr wrap="square" rtlCol="0">
            <a:spAutoFit/>
          </a:bodyPr>
          <a:lstStyle/>
          <a:p>
            <a:r>
              <a:rPr lang="en-US" dirty="0"/>
              <a:t>This is the combination of both programs</a:t>
            </a:r>
          </a:p>
          <a:p>
            <a:endParaRPr lang="en-US" dirty="0"/>
          </a:p>
          <a:p>
            <a:pPr marL="285750" indent="-285750">
              <a:buFont typeface="Arial" panose="020B0604020202020204" pitchFamily="34" charset="0"/>
              <a:buChar char="•"/>
            </a:pPr>
            <a:r>
              <a:rPr lang="en-US" dirty="0"/>
              <a:t>Program in Game Art</a:t>
            </a:r>
          </a:p>
          <a:p>
            <a:pPr marL="285750" indent="-285750">
              <a:buFont typeface="Arial" panose="020B0604020202020204" pitchFamily="34" charset="0"/>
              <a:buChar char="•"/>
            </a:pPr>
            <a:r>
              <a:rPr lang="en-US" dirty="0"/>
              <a:t>Program in Advanced Game Art &amp; Design</a:t>
            </a:r>
            <a:endParaRPr lang="en-IN" dirty="0"/>
          </a:p>
        </p:txBody>
      </p:sp>
    </p:spTree>
    <p:extLst>
      <p:ext uri="{BB962C8B-B14F-4D97-AF65-F5344CB8AC3E}">
        <p14:creationId xmlns:p14="http://schemas.microsoft.com/office/powerpoint/2010/main" val="2370447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2155377" y="0"/>
            <a:ext cx="7511143" cy="1084217"/>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b="1" dirty="0">
                <a:ea typeface="GulimChe" pitchFamily="49" charset="-127"/>
              </a:rPr>
              <a:t>STUDENT CENTRIC </a:t>
            </a:r>
            <a:br>
              <a:rPr lang="en-US" sz="3200" b="1" dirty="0">
                <a:ea typeface="GulimChe" pitchFamily="49" charset="-127"/>
              </a:rPr>
            </a:br>
            <a:r>
              <a:rPr lang="en-US" sz="3200" b="1" dirty="0">
                <a:ea typeface="GulimChe" pitchFamily="49" charset="-127"/>
              </a:rPr>
              <a:t>TRAINING METHODOLOGY</a:t>
            </a:r>
          </a:p>
        </p:txBody>
      </p:sp>
      <p:sp>
        <p:nvSpPr>
          <p:cNvPr id="12" name="Rectangle 11"/>
          <p:cNvSpPr/>
          <p:nvPr/>
        </p:nvSpPr>
        <p:spPr>
          <a:xfrm>
            <a:off x="4337389" y="3827421"/>
            <a:ext cx="3318684" cy="2071188"/>
          </a:xfrm>
          <a:prstGeom prst="rect">
            <a:avLst/>
          </a:prstGeom>
          <a:noFill/>
        </p:spPr>
        <p:txBody>
          <a:bodyPr/>
          <a:lstStyle/>
          <a:p>
            <a:endParaRPr lang="en-IN"/>
          </a:p>
        </p:txBody>
      </p:sp>
      <p:sp>
        <p:nvSpPr>
          <p:cNvPr id="13" name="Freeform 12"/>
          <p:cNvSpPr/>
          <p:nvPr/>
        </p:nvSpPr>
        <p:spPr>
          <a:xfrm>
            <a:off x="5375374" y="3853310"/>
            <a:ext cx="1242712" cy="1242712"/>
          </a:xfrm>
          <a:custGeom>
            <a:avLst/>
            <a:gdLst>
              <a:gd name="connsiteX0" fmla="*/ 0 w 1242712"/>
              <a:gd name="connsiteY0" fmla="*/ 621356 h 1242712"/>
              <a:gd name="connsiteX1" fmla="*/ 621356 w 1242712"/>
              <a:gd name="connsiteY1" fmla="*/ 0 h 1242712"/>
              <a:gd name="connsiteX2" fmla="*/ 1242712 w 1242712"/>
              <a:gd name="connsiteY2" fmla="*/ 621356 h 1242712"/>
              <a:gd name="connsiteX3" fmla="*/ 621356 w 1242712"/>
              <a:gd name="connsiteY3" fmla="*/ 1242712 h 1242712"/>
              <a:gd name="connsiteX4" fmla="*/ 0 w 1242712"/>
              <a:gd name="connsiteY4" fmla="*/ 621356 h 124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712" h="1242712">
                <a:moveTo>
                  <a:pt x="0" y="621356"/>
                </a:moveTo>
                <a:cubicBezTo>
                  <a:pt x="0" y="278191"/>
                  <a:pt x="278191" y="0"/>
                  <a:pt x="621356" y="0"/>
                </a:cubicBezTo>
                <a:cubicBezTo>
                  <a:pt x="964521" y="0"/>
                  <a:pt x="1242712" y="278191"/>
                  <a:pt x="1242712" y="621356"/>
                </a:cubicBezTo>
                <a:cubicBezTo>
                  <a:pt x="1242712" y="964521"/>
                  <a:pt x="964521" y="1242712"/>
                  <a:pt x="621356" y="1242712"/>
                </a:cubicBezTo>
                <a:cubicBezTo>
                  <a:pt x="278191" y="1242712"/>
                  <a:pt x="0" y="964521"/>
                  <a:pt x="0" y="621356"/>
                </a:cubicBez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alpha val="50000"/>
              <a:hueOff val="0"/>
              <a:satOff val="0"/>
              <a:lumOff val="0"/>
              <a:alphaOff val="0"/>
            </a:schemeClr>
          </a:effectRef>
          <a:fontRef idx="minor">
            <a:schemeClr val="tx1"/>
          </a:fontRef>
        </p:style>
        <p:txBody>
          <a:bodyPr spcFirstLastPara="0" vert="horz" wrap="square" lIns="165695" tIns="217475" rIns="165695" bIns="466017"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Faculty Led Learning</a:t>
            </a:r>
          </a:p>
        </p:txBody>
      </p:sp>
      <p:sp>
        <p:nvSpPr>
          <p:cNvPr id="14" name="Freeform 13"/>
          <p:cNvSpPr/>
          <p:nvPr/>
        </p:nvSpPr>
        <p:spPr>
          <a:xfrm>
            <a:off x="5823786" y="4630006"/>
            <a:ext cx="1242712" cy="1242712"/>
          </a:xfrm>
          <a:custGeom>
            <a:avLst/>
            <a:gdLst>
              <a:gd name="connsiteX0" fmla="*/ 0 w 1242712"/>
              <a:gd name="connsiteY0" fmla="*/ 621356 h 1242712"/>
              <a:gd name="connsiteX1" fmla="*/ 621356 w 1242712"/>
              <a:gd name="connsiteY1" fmla="*/ 0 h 1242712"/>
              <a:gd name="connsiteX2" fmla="*/ 1242712 w 1242712"/>
              <a:gd name="connsiteY2" fmla="*/ 621356 h 1242712"/>
              <a:gd name="connsiteX3" fmla="*/ 621356 w 1242712"/>
              <a:gd name="connsiteY3" fmla="*/ 1242712 h 1242712"/>
              <a:gd name="connsiteX4" fmla="*/ 0 w 1242712"/>
              <a:gd name="connsiteY4" fmla="*/ 621356 h 124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712" h="1242712">
                <a:moveTo>
                  <a:pt x="0" y="621356"/>
                </a:moveTo>
                <a:cubicBezTo>
                  <a:pt x="0" y="278191"/>
                  <a:pt x="278191" y="0"/>
                  <a:pt x="621356" y="0"/>
                </a:cubicBezTo>
                <a:cubicBezTo>
                  <a:pt x="964521" y="0"/>
                  <a:pt x="1242712" y="278191"/>
                  <a:pt x="1242712" y="621356"/>
                </a:cubicBezTo>
                <a:cubicBezTo>
                  <a:pt x="1242712" y="964521"/>
                  <a:pt x="964521" y="1242712"/>
                  <a:pt x="621356" y="1242712"/>
                </a:cubicBezTo>
                <a:cubicBezTo>
                  <a:pt x="278191" y="1242712"/>
                  <a:pt x="0" y="964521"/>
                  <a:pt x="0" y="621356"/>
                </a:cubicBez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alpha val="50000"/>
              <a:hueOff val="0"/>
              <a:satOff val="0"/>
              <a:lumOff val="0"/>
              <a:alphaOff val="0"/>
            </a:schemeClr>
          </a:effectRef>
          <a:fontRef idx="minor">
            <a:schemeClr val="tx1"/>
          </a:fontRef>
        </p:style>
        <p:txBody>
          <a:bodyPr spcFirstLastPara="0" vert="horz" wrap="square" lIns="380063" tIns="321034" rIns="117022" bIns="238186"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Self Driven Learning</a:t>
            </a:r>
          </a:p>
        </p:txBody>
      </p:sp>
      <p:sp>
        <p:nvSpPr>
          <p:cNvPr id="15" name="Freeform 14"/>
          <p:cNvSpPr/>
          <p:nvPr/>
        </p:nvSpPr>
        <p:spPr>
          <a:xfrm>
            <a:off x="4926962" y="4630006"/>
            <a:ext cx="1242712" cy="1242712"/>
          </a:xfrm>
          <a:custGeom>
            <a:avLst/>
            <a:gdLst>
              <a:gd name="connsiteX0" fmla="*/ 0 w 1242712"/>
              <a:gd name="connsiteY0" fmla="*/ 621356 h 1242712"/>
              <a:gd name="connsiteX1" fmla="*/ 621356 w 1242712"/>
              <a:gd name="connsiteY1" fmla="*/ 0 h 1242712"/>
              <a:gd name="connsiteX2" fmla="*/ 1242712 w 1242712"/>
              <a:gd name="connsiteY2" fmla="*/ 621356 h 1242712"/>
              <a:gd name="connsiteX3" fmla="*/ 621356 w 1242712"/>
              <a:gd name="connsiteY3" fmla="*/ 1242712 h 1242712"/>
              <a:gd name="connsiteX4" fmla="*/ 0 w 1242712"/>
              <a:gd name="connsiteY4" fmla="*/ 621356 h 124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712" h="1242712">
                <a:moveTo>
                  <a:pt x="0" y="621356"/>
                </a:moveTo>
                <a:cubicBezTo>
                  <a:pt x="0" y="278191"/>
                  <a:pt x="278191" y="0"/>
                  <a:pt x="621356" y="0"/>
                </a:cubicBezTo>
                <a:cubicBezTo>
                  <a:pt x="964521" y="0"/>
                  <a:pt x="1242712" y="278191"/>
                  <a:pt x="1242712" y="621356"/>
                </a:cubicBezTo>
                <a:cubicBezTo>
                  <a:pt x="1242712" y="964521"/>
                  <a:pt x="964521" y="1242712"/>
                  <a:pt x="621356" y="1242712"/>
                </a:cubicBezTo>
                <a:cubicBezTo>
                  <a:pt x="278191" y="1242712"/>
                  <a:pt x="0" y="964521"/>
                  <a:pt x="0" y="621356"/>
                </a:cubicBez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alpha val="50000"/>
              <a:hueOff val="0"/>
              <a:satOff val="0"/>
              <a:lumOff val="0"/>
              <a:alphaOff val="0"/>
            </a:schemeClr>
          </a:effectRef>
          <a:fontRef idx="minor">
            <a:schemeClr val="tx1"/>
          </a:fontRef>
        </p:style>
        <p:txBody>
          <a:bodyPr spcFirstLastPara="0" vert="horz" wrap="square" lIns="117022" tIns="321034" rIns="380063" bIns="238186"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Group Learning</a:t>
            </a:r>
          </a:p>
        </p:txBody>
      </p:sp>
      <p:graphicFrame>
        <p:nvGraphicFramePr>
          <p:cNvPr id="4" name="Diagram 3"/>
          <p:cNvGraphicFramePr/>
          <p:nvPr>
            <p:extLst>
              <p:ext uri="{D42A27DB-BD31-4B8C-83A1-F6EECF244321}">
                <p14:modId xmlns:p14="http://schemas.microsoft.com/office/powerpoint/2010/main" val="2989029180"/>
              </p:ext>
            </p:extLst>
          </p:nvPr>
        </p:nvGraphicFramePr>
        <p:xfrm>
          <a:off x="3306357" y="1018905"/>
          <a:ext cx="5402855" cy="2140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902629136"/>
              </p:ext>
            </p:extLst>
          </p:nvPr>
        </p:nvGraphicFramePr>
        <p:xfrm>
          <a:off x="7546091" y="3402107"/>
          <a:ext cx="4645909" cy="3313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ext uri="{D42A27DB-BD31-4B8C-83A1-F6EECF244321}">
                <p14:modId xmlns:p14="http://schemas.microsoft.com/office/powerpoint/2010/main" val="4226093890"/>
              </p:ext>
            </p:extLst>
          </p:nvPr>
        </p:nvGraphicFramePr>
        <p:xfrm>
          <a:off x="222070" y="3159559"/>
          <a:ext cx="4180114" cy="35700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Right Arrow 6"/>
          <p:cNvSpPr/>
          <p:nvPr/>
        </p:nvSpPr>
        <p:spPr>
          <a:xfrm rot="16200000">
            <a:off x="5722854" y="3288943"/>
            <a:ext cx="537029" cy="348343"/>
          </a:xfrm>
          <a:prstGeom prst="rightArrow">
            <a:avLst/>
          </a:prstGeom>
          <a:solidFill>
            <a:schemeClr val="bg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a:solidFill>
                  <a:schemeClr val="tx1"/>
                </a:solidFill>
              </a:ln>
            </a:endParaRPr>
          </a:p>
        </p:txBody>
      </p:sp>
      <p:sp>
        <p:nvSpPr>
          <p:cNvPr id="8" name="Right Arrow 7"/>
          <p:cNvSpPr/>
          <p:nvPr/>
        </p:nvSpPr>
        <p:spPr>
          <a:xfrm rot="660240">
            <a:off x="7172959" y="5121629"/>
            <a:ext cx="537029" cy="348343"/>
          </a:xfrm>
          <a:prstGeom prst="rightArrow">
            <a:avLst/>
          </a:prstGeom>
          <a:solidFill>
            <a:schemeClr val="bg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ight Arrow 8"/>
          <p:cNvSpPr/>
          <p:nvPr/>
        </p:nvSpPr>
        <p:spPr>
          <a:xfrm rot="10188523">
            <a:off x="4245427" y="4974480"/>
            <a:ext cx="537029" cy="348343"/>
          </a:xfrm>
          <a:prstGeom prst="rightArrow">
            <a:avLst/>
          </a:prstGeom>
          <a:solidFill>
            <a:schemeClr val="bg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Rectangle 15"/>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2351600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Graphic spid="4" grpId="0">
        <p:bldAsOne/>
      </p:bldGraphic>
      <p:bldGraphic spid="5" grpId="0">
        <p:bldAsOne/>
      </p:bldGraphic>
      <p:bldGraphic spid="6" grpId="0">
        <p:bldAsOne/>
      </p:bldGraphic>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GAMING</a:t>
            </a:r>
            <a:endParaRPr lang="id-ID" sz="2500" dirty="0">
              <a:solidFill>
                <a:schemeClr val="bg1">
                  <a:lumMod val="50000"/>
                </a:schemeClr>
              </a:solidFill>
              <a:latin typeface="Bebas Neue" panose="020B0606020202050201" pitchFamily="34" charset="0"/>
              <a:cs typeface="Calibri"/>
            </a:endParaRPr>
          </a:p>
        </p:txBody>
      </p:sp>
      <p:sp>
        <p:nvSpPr>
          <p:cNvPr id="6"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7" name="TextBox 6"/>
          <p:cNvSpPr txBox="1"/>
          <p:nvPr/>
        </p:nvSpPr>
        <p:spPr>
          <a:xfrm>
            <a:off x="838200" y="2525596"/>
            <a:ext cx="4917141" cy="3371692"/>
          </a:xfrm>
          <a:prstGeom prst="rect">
            <a:avLst/>
          </a:prstGeom>
          <a:noFill/>
        </p:spPr>
        <p:txBody>
          <a:bodyPr wrap="square" rtlCol="0">
            <a:spAutoFit/>
          </a:bodyPr>
          <a:lstStyle/>
          <a:p>
            <a:pPr>
              <a:lnSpc>
                <a:spcPct val="150000"/>
              </a:lnSpc>
            </a:pPr>
            <a:r>
              <a:rPr lang="en-US" dirty="0"/>
              <a:t>The 3D gaming industry, unbelievably, has attained a large popularity and has become a hub for income generating business. 3D video game design and development can be carried out both as a profession and as a hobby. There are several websites that enable multiplayer games and online games and are constantly on a look out for new game developers and designers. </a:t>
            </a:r>
            <a:endParaRPr lang="en-IN" dirty="0"/>
          </a:p>
        </p:txBody>
      </p:sp>
      <p:sp>
        <p:nvSpPr>
          <p:cNvPr id="8"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9" name="TextBox 8"/>
          <p:cNvSpPr txBox="1"/>
          <p:nvPr/>
        </p:nvSpPr>
        <p:spPr>
          <a:xfrm>
            <a:off x="6248403" y="2520460"/>
            <a:ext cx="2465295" cy="3046988"/>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dirty="0"/>
              <a:t>Game asset creator</a:t>
            </a:r>
            <a:endParaRPr lang="en-IN" sz="1600" dirty="0"/>
          </a:p>
          <a:p>
            <a:pPr marL="285750" lvl="0" indent="-285750">
              <a:lnSpc>
                <a:spcPct val="150000"/>
              </a:lnSpc>
              <a:buFont typeface="Arial" panose="020B0604020202020204" pitchFamily="34" charset="0"/>
              <a:buChar char="•"/>
            </a:pPr>
            <a:r>
              <a:rPr lang="en-US" sz="1600" dirty="0"/>
              <a:t>Character modeler</a:t>
            </a:r>
            <a:endParaRPr lang="en-IN" sz="1600" dirty="0"/>
          </a:p>
          <a:p>
            <a:pPr marL="285750" lvl="0" indent="-285750">
              <a:lnSpc>
                <a:spcPct val="150000"/>
              </a:lnSpc>
              <a:buFont typeface="Arial" panose="020B0604020202020204" pitchFamily="34" charset="0"/>
              <a:buChar char="•"/>
            </a:pPr>
            <a:r>
              <a:rPr lang="en-US" sz="1600" dirty="0"/>
              <a:t>Texturing Artist</a:t>
            </a:r>
            <a:endParaRPr lang="en-IN" sz="1600" dirty="0"/>
          </a:p>
          <a:p>
            <a:pPr marL="285750" lvl="0" indent="-285750">
              <a:lnSpc>
                <a:spcPct val="150000"/>
              </a:lnSpc>
              <a:buFont typeface="Arial" panose="020B0604020202020204" pitchFamily="34" charset="0"/>
              <a:buChar char="•"/>
            </a:pPr>
            <a:r>
              <a:rPr lang="en-US" sz="1600" dirty="0"/>
              <a:t>Concept Art Designer</a:t>
            </a:r>
            <a:endParaRPr lang="en-IN" sz="1600" dirty="0"/>
          </a:p>
          <a:p>
            <a:pPr marL="285750" lvl="0" indent="-285750">
              <a:lnSpc>
                <a:spcPct val="150000"/>
              </a:lnSpc>
              <a:buFont typeface="Arial" panose="020B0604020202020204" pitchFamily="34" charset="0"/>
              <a:buChar char="•"/>
            </a:pPr>
            <a:r>
              <a:rPr lang="en-US" sz="1600" dirty="0"/>
              <a:t>Lighting Artist</a:t>
            </a:r>
            <a:endParaRPr lang="en-IN" sz="1600" dirty="0"/>
          </a:p>
          <a:p>
            <a:pPr marL="285750" indent="-285750">
              <a:lnSpc>
                <a:spcPct val="150000"/>
              </a:lnSpc>
              <a:buFont typeface="Arial" panose="020B0604020202020204" pitchFamily="34" charset="0"/>
              <a:buChar char="•"/>
            </a:pPr>
            <a:r>
              <a:rPr lang="en-US" sz="1600" dirty="0"/>
              <a:t>Character Designer</a:t>
            </a:r>
          </a:p>
          <a:p>
            <a:pPr marL="285750" indent="-285750">
              <a:lnSpc>
                <a:spcPct val="150000"/>
              </a:lnSpc>
              <a:buFont typeface="Arial" panose="020B0604020202020204" pitchFamily="34" charset="0"/>
              <a:buChar char="•"/>
            </a:pPr>
            <a:r>
              <a:rPr lang="en-US" sz="1600" dirty="0"/>
              <a:t>Game environment artist</a:t>
            </a:r>
            <a:endParaRPr lang="en-IN" sz="1600" dirty="0"/>
          </a:p>
          <a:p>
            <a:pPr marL="285750" indent="-285750">
              <a:lnSpc>
                <a:spcPct val="150000"/>
              </a:lnSpc>
              <a:buFont typeface="Arial" panose="020B0604020202020204" pitchFamily="34" charset="0"/>
              <a:buChar char="•"/>
            </a:pPr>
            <a:r>
              <a:rPr lang="en-US" sz="1600" dirty="0"/>
              <a:t>3D Game designer</a:t>
            </a:r>
            <a:endParaRPr lang="en-IN" sz="1600" dirty="0"/>
          </a:p>
        </p:txBody>
      </p:sp>
      <p:sp>
        <p:nvSpPr>
          <p:cNvPr id="10" name="TextBox 9"/>
          <p:cNvSpPr txBox="1"/>
          <p:nvPr/>
        </p:nvSpPr>
        <p:spPr>
          <a:xfrm>
            <a:off x="9139026" y="2525596"/>
            <a:ext cx="2667001" cy="1200329"/>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dirty="0"/>
              <a:t>Game tester</a:t>
            </a:r>
            <a:endParaRPr lang="en-IN" sz="1600" dirty="0"/>
          </a:p>
          <a:p>
            <a:pPr marL="285750" lvl="0" indent="-285750">
              <a:lnSpc>
                <a:spcPct val="150000"/>
              </a:lnSpc>
              <a:buFont typeface="Arial" panose="020B0604020202020204" pitchFamily="34" charset="0"/>
              <a:buChar char="•"/>
            </a:pPr>
            <a:r>
              <a:rPr lang="en-US" sz="1600" dirty="0"/>
              <a:t>Level designer</a:t>
            </a:r>
            <a:endParaRPr lang="en-IN" sz="1600" dirty="0"/>
          </a:p>
          <a:p>
            <a:pPr marL="285750" lvl="0" indent="-285750">
              <a:lnSpc>
                <a:spcPct val="150000"/>
              </a:lnSpc>
              <a:buFont typeface="Arial" panose="020B0604020202020204" pitchFamily="34" charset="0"/>
              <a:buChar char="•"/>
            </a:pPr>
            <a:r>
              <a:rPr lang="en-US" sz="1600" dirty="0"/>
              <a:t>Game project manager</a:t>
            </a:r>
            <a:endParaRPr lang="en-IN" sz="1600" dirty="0"/>
          </a:p>
        </p:txBody>
      </p:sp>
      <p:sp>
        <p:nvSpPr>
          <p:cNvPr id="11" name="Rectangle 10"/>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3" name="Rectangle 12"/>
          <p:cNvSpPr/>
          <p:nvPr/>
        </p:nvSpPr>
        <p:spPr>
          <a:xfrm>
            <a:off x="4099403" y="985695"/>
            <a:ext cx="32004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4106535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1627095" y="470193"/>
            <a:ext cx="8148918"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FASHION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548086"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Everyday 2 Hrs.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p:txBody>
      </p:sp>
      <p:sp>
        <p:nvSpPr>
          <p:cNvPr id="6" name="TextBox 5"/>
          <p:cNvSpPr txBox="1"/>
          <p:nvPr/>
        </p:nvSpPr>
        <p:spPr>
          <a:xfrm>
            <a:off x="6589059" y="1801906"/>
            <a:ext cx="4764741" cy="4678204"/>
          </a:xfrm>
          <a:prstGeom prst="rect">
            <a:avLst/>
          </a:prstGeom>
          <a:noFill/>
        </p:spPr>
        <p:txBody>
          <a:bodyPr wrap="square" rtlCol="0">
            <a:spAutoFit/>
          </a:bodyPr>
          <a:lstStyle/>
          <a:p>
            <a:pPr>
              <a:spcAft>
                <a:spcPts val="1200"/>
              </a:spcAft>
            </a:pPr>
            <a:r>
              <a:rPr lang="en-US" b="1" dirty="0"/>
              <a:t>LEARNING OBJECTIVE: </a:t>
            </a:r>
          </a:p>
          <a:p>
            <a:r>
              <a:rPr lang="en-US" dirty="0"/>
              <a:t>Fashion design is the art of the application of design and aesthetics or natural beauty to clothing and accessories. The Program is a multifaceted profession which includes the creative process as well as the mastering of technical skills. Research and experimentation is encouraged with the whole range of creative approaches </a:t>
            </a:r>
            <a:endParaRPr lang="en-IN" dirty="0"/>
          </a:p>
          <a:p>
            <a:r>
              <a:rPr lang="en-US" dirty="0"/>
              <a:t>The course is structured to provide updated technical skills and relevant knowledge and new technical skills to gain an edge at the workplace. The core skills offered in this program are Research, Design development, Patternmaking and garment manufacture and production technology, Marketing merchandising to become professional in Fashion Design.</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93503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2541494" y="470193"/>
            <a:ext cx="6252881"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FASHION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707444063"/>
              </p:ext>
            </p:extLst>
          </p:nvPr>
        </p:nvGraphicFramePr>
        <p:xfrm>
          <a:off x="857703" y="1455028"/>
          <a:ext cx="4680000" cy="41478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Drawing + geometry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design - elements and principals of design + </a:t>
                      </a:r>
                      <a:r>
                        <a:rPr lang="en-US" sz="1500" kern="1200" dirty="0" err="1">
                          <a:solidFill>
                            <a:schemeClr val="dk1"/>
                          </a:solidFill>
                          <a:latin typeface="+mn-lt"/>
                          <a:ea typeface="+mn-ea"/>
                          <a:cs typeface="+mn-cs"/>
                        </a:rPr>
                        <a:t>colour</a:t>
                      </a:r>
                      <a:r>
                        <a:rPr lang="en-US" sz="1500" kern="1200" dirty="0">
                          <a:solidFill>
                            <a:schemeClr val="dk1"/>
                          </a:solidFill>
                          <a:latin typeface="+mn-lt"/>
                          <a:ea typeface="+mn-ea"/>
                          <a:cs typeface="+mn-cs"/>
                        </a:rPr>
                        <a:t> theory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model drawing + illustration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 theme concept mood board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pattern making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art &amp; design -Indian and Western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to embroideries  -Basic Embroidery and Indian Embroidery</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Textile Science  1 – Fiber to Fabric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Communication Skills, Body Language, Self-discipline, Integrity</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0" lvl="0" indent="0">
                        <a:buFont typeface="Arial" panose="020B0604020202020204" pitchFamily="34" charset="0"/>
                        <a:buNone/>
                      </a:pP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55416383"/>
              </p:ext>
            </p:extLst>
          </p:nvPr>
        </p:nvGraphicFramePr>
        <p:xfrm>
          <a:off x="6465247" y="1455028"/>
          <a:ext cx="4680000" cy="4973320"/>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to CAD -PHOTOSHOP and ILLUSTRATOR  (CORELDRAW)</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Basic Draping -Draping skirt and Bodice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-I–(SKIRT) Research - Design development -Theme Concept Mood board -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DESIGN PROJECT -II–(DRESS) Research -Design development -Theme Concept Mood   board -Pattern Making -Garment Construction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TEXTILES Indian and Western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MARKETING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FASHION FORECASTING - MARKET RESEARCH</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Textile Science  2 – Dyeing and Printing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00000"/>
                        </a:lnSpc>
                        <a:spcBef>
                          <a:spcPts val="300"/>
                        </a:spcBef>
                        <a:buFont typeface="Arial" panose="020B0604020202020204" pitchFamily="34" charset="0"/>
                        <a:buNone/>
                      </a:pPr>
                      <a:r>
                        <a:rPr lang="en-US" sz="1500" kern="1200" dirty="0">
                          <a:solidFill>
                            <a:schemeClr val="dk1"/>
                          </a:solidFill>
                          <a:latin typeface="+mn-lt"/>
                          <a:ea typeface="+mn-ea"/>
                          <a:cs typeface="+mn-cs"/>
                        </a:rPr>
                        <a:t>Business Ethics &amp; Etiquette, Physical Wellness, Positive Attitude, Time Management</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Photoshop</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Illustrator</a:t>
                      </a:r>
                      <a:r>
                        <a:rPr lang="en-US" sz="1500" kern="1200" baseline="0" dirty="0">
                          <a:solidFill>
                            <a:schemeClr val="dk1"/>
                          </a:solidFill>
                          <a:effectLst/>
                          <a:latin typeface="+mn-lt"/>
                          <a:ea typeface="+mn-ea"/>
                          <a:cs typeface="+mn-cs"/>
                        </a:rPr>
                        <a:t> / CorelDraw</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7695531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2353235" y="470193"/>
            <a:ext cx="664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FASHION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1709699"/>
          </a:xfrm>
          <a:prstGeom prst="rect">
            <a:avLst/>
          </a:prstGeom>
          <a:noFill/>
        </p:spPr>
        <p:txBody>
          <a:bodyPr wrap="square" rtlCol="0">
            <a:spAutoFit/>
          </a:bodyPr>
          <a:lstStyle/>
          <a:p>
            <a:pPr>
              <a:lnSpc>
                <a:spcPct val="150000"/>
              </a:lnSpc>
            </a:pPr>
            <a:r>
              <a:rPr lang="en-US" dirty="0"/>
              <a:t>This Certificate holder professional will have a very bright prospect in the Fashion Design field.  Have the ability to contribute to all the departments of Fashion Design with a clear understanding</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4092385"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Fashion Designer</a:t>
            </a:r>
          </a:p>
          <a:p>
            <a:pPr marL="285750" indent="-285750">
              <a:lnSpc>
                <a:spcPct val="150000"/>
              </a:lnSpc>
              <a:buFont typeface="Arial" panose="020B0604020202020204" pitchFamily="34" charset="0"/>
              <a:buChar char="•"/>
            </a:pPr>
            <a:r>
              <a:rPr lang="en-US" sz="1600" dirty="0"/>
              <a:t>Textile Designer</a:t>
            </a:r>
          </a:p>
          <a:p>
            <a:pPr marL="285750" indent="-285750">
              <a:lnSpc>
                <a:spcPct val="150000"/>
              </a:lnSpc>
              <a:buFont typeface="Arial" panose="020B0604020202020204" pitchFamily="34" charset="0"/>
              <a:buChar char="•"/>
            </a:pPr>
            <a:r>
              <a:rPr lang="en-IN" sz="1600" dirty="0"/>
              <a:t>Visual Merchandiser</a:t>
            </a:r>
          </a:p>
          <a:p>
            <a:pPr marL="285750" indent="-285750">
              <a:lnSpc>
                <a:spcPct val="150000"/>
              </a:lnSpc>
              <a:buFont typeface="Arial" panose="020B0604020202020204" pitchFamily="34" charset="0"/>
              <a:buChar char="•"/>
            </a:pPr>
            <a:r>
              <a:rPr lang="en-US" sz="1600" dirty="0"/>
              <a:t>Garment Designer</a:t>
            </a:r>
          </a:p>
          <a:p>
            <a:pPr marL="285750" indent="-285750">
              <a:lnSpc>
                <a:spcPct val="150000"/>
              </a:lnSpc>
              <a:buFont typeface="Arial" panose="020B0604020202020204" pitchFamily="34" charset="0"/>
              <a:buChar char="•"/>
            </a:pPr>
            <a:r>
              <a:rPr lang="en-US" sz="1600" dirty="0"/>
              <a:t>Accessories Designer</a:t>
            </a:r>
          </a:p>
          <a:p>
            <a:pPr marL="285750" indent="-285750">
              <a:lnSpc>
                <a:spcPct val="150000"/>
              </a:lnSpc>
              <a:buFont typeface="Arial" panose="020B0604020202020204" pitchFamily="34" charset="0"/>
              <a:buChar char="•"/>
            </a:pPr>
            <a:r>
              <a:rPr lang="en-IN" sz="1600" dirty="0"/>
              <a:t>Graphic &amp; Textile Designer Technical</a:t>
            </a:r>
          </a:p>
          <a:p>
            <a:pPr marL="285750" indent="-285750">
              <a:lnSpc>
                <a:spcPct val="150000"/>
              </a:lnSpc>
              <a:buFont typeface="Arial" panose="020B0604020202020204" pitchFamily="34" charset="0"/>
              <a:buChar char="•"/>
            </a:pPr>
            <a:r>
              <a:rPr lang="en-IN" sz="1600" dirty="0"/>
              <a:t>Fashion Graphic Designer</a:t>
            </a:r>
          </a:p>
          <a:p>
            <a:pPr marL="285750" indent="-285750">
              <a:lnSpc>
                <a:spcPct val="150000"/>
              </a:lnSpc>
              <a:buFont typeface="Arial" panose="020B0604020202020204" pitchFamily="34" charset="0"/>
              <a:buChar char="•"/>
            </a:pPr>
            <a:r>
              <a:rPr lang="en-IN" sz="1600" dirty="0"/>
              <a:t>Apparel Fashion Designer</a:t>
            </a:r>
          </a:p>
          <a:p>
            <a:pPr marL="285750" indent="-285750">
              <a:lnSpc>
                <a:spcPct val="150000"/>
              </a:lnSpc>
              <a:buFont typeface="Arial" panose="020B0604020202020204" pitchFamily="34" charset="0"/>
              <a:buChar char="•"/>
            </a:pPr>
            <a:r>
              <a:rPr lang="en-US" sz="1600" dirty="0"/>
              <a:t>Fashion Stylist</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5753233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1627095" y="470193"/>
            <a:ext cx="8148918"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INTERIOR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5548086" cy="3929716"/>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dirty="0">
                <a:solidFill>
                  <a:schemeClr val="tx1"/>
                </a:solidFill>
              </a:rPr>
              <a:t>5 Days a week (Monday to Friday)</a:t>
            </a:r>
          </a:p>
          <a:p>
            <a:r>
              <a:rPr lang="en-US" sz="1800" dirty="0">
                <a:solidFill>
                  <a:schemeClr val="tx1"/>
                </a:solidFill>
              </a:rPr>
              <a:t>Everyday 2 Hrs. (Theory – 1 Hr. &amp; Practical 1 Hr.)</a:t>
            </a:r>
          </a:p>
          <a:p>
            <a:r>
              <a:rPr lang="en-US" sz="1800" dirty="0">
                <a:solidFill>
                  <a:schemeClr val="tx1"/>
                </a:solidFill>
              </a:rPr>
              <a:t>Duration: 12 Months</a:t>
            </a:r>
          </a:p>
          <a:p>
            <a:r>
              <a:rPr lang="en-US" sz="1800" dirty="0">
                <a:solidFill>
                  <a:schemeClr val="tx1"/>
                </a:solidFill>
              </a:rPr>
              <a:t>Total Hours: 496 Hours</a:t>
            </a:r>
          </a:p>
          <a:p>
            <a:pPr lvl="1"/>
            <a:r>
              <a:rPr lang="en-US" sz="1600" dirty="0"/>
              <a:t>Theory: 233 Hrs.</a:t>
            </a:r>
          </a:p>
          <a:p>
            <a:pPr lvl="1"/>
            <a:r>
              <a:rPr lang="en-US" sz="1600" dirty="0"/>
              <a:t>Practical: 233 Hrs.</a:t>
            </a:r>
          </a:p>
          <a:p>
            <a:pPr lvl="1"/>
            <a:r>
              <a:rPr lang="en-US" sz="1600" dirty="0"/>
              <a:t>Project: 30 Hrs.</a:t>
            </a:r>
          </a:p>
          <a:p>
            <a:pPr marL="228600" lvl="1">
              <a:spcBef>
                <a:spcPts val="1000"/>
              </a:spcBef>
            </a:pPr>
            <a:r>
              <a:rPr lang="en-US" dirty="0"/>
              <a:t>Saturday – Workshop / Activity</a:t>
            </a:r>
          </a:p>
        </p:txBody>
      </p:sp>
      <p:sp>
        <p:nvSpPr>
          <p:cNvPr id="6" name="TextBox 5"/>
          <p:cNvSpPr txBox="1"/>
          <p:nvPr/>
        </p:nvSpPr>
        <p:spPr>
          <a:xfrm>
            <a:off x="6589059" y="1801906"/>
            <a:ext cx="4764741" cy="3182410"/>
          </a:xfrm>
          <a:prstGeom prst="rect">
            <a:avLst/>
          </a:prstGeom>
          <a:noFill/>
        </p:spPr>
        <p:txBody>
          <a:bodyPr wrap="square" rtlCol="0">
            <a:spAutoFit/>
          </a:bodyPr>
          <a:lstStyle/>
          <a:p>
            <a:pPr>
              <a:spcAft>
                <a:spcPts val="1200"/>
              </a:spcAft>
            </a:pPr>
            <a:r>
              <a:rPr lang="en-US" b="1" dirty="0"/>
              <a:t>LEARNING OBJECTIVE: </a:t>
            </a:r>
          </a:p>
          <a:p>
            <a:pPr>
              <a:lnSpc>
                <a:spcPct val="120000"/>
              </a:lnSpc>
            </a:pPr>
            <a:r>
              <a:rPr lang="en-US" dirty="0"/>
              <a:t>Interior design is a multifaceted profession that includes conceptual development, space planning, site inspections, programming, and research, communicating with the stakeholders of a project, construction management, and execution of the design. This program offers exposure to new technologies like AR/ VR to help the students be future-ready</a:t>
            </a:r>
            <a:endParaRPr lang="en-IN" dirty="0"/>
          </a:p>
        </p:txBody>
      </p:sp>
      <p:sp>
        <p:nvSpPr>
          <p:cNvPr id="7" name="Rectangle 6"/>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0" name="Rectangle 9"/>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42687973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2474259" y="470193"/>
            <a:ext cx="6373906"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INTERIOR DESIGN</a:t>
            </a:r>
            <a:endParaRPr lang="id-ID" sz="2500" dirty="0">
              <a:solidFill>
                <a:schemeClr val="bg1">
                  <a:lumMod val="50000"/>
                </a:schemeClr>
              </a:solidFill>
              <a:latin typeface="Bebas Neue" panose="020B0606020202050201" pitchFamily="34" charset="0"/>
              <a:cs typeface="Calibri"/>
            </a:endParaRPr>
          </a:p>
        </p:txBody>
      </p:sp>
      <p:sp>
        <p:nvSpPr>
          <p:cNvPr id="5" name="Rectangle 4"/>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79386147"/>
              </p:ext>
            </p:extLst>
          </p:nvPr>
        </p:nvGraphicFramePr>
        <p:xfrm>
          <a:off x="857703" y="1710521"/>
          <a:ext cx="4680000" cy="314007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- 1</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History of Interior furniture Design (Indian &amp; Western)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Concept of Interior Design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Fundamental of Art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Free-Hand Drawing</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Design development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Space planning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Services, Techniques, Theory &amp; Practical</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 </a:t>
                      </a:r>
                      <a:endParaRPr lang="en-IN" sz="1500" kern="1200" dirty="0">
                        <a:solidFill>
                          <a:schemeClr val="dk1"/>
                        </a:solidFill>
                        <a:effectLst/>
                        <a:latin typeface="+mn-lt"/>
                        <a:ea typeface="+mn-ea"/>
                        <a:cs typeface="+mn-cs"/>
                      </a:endParaRP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r>
                        <a:rPr lang="en-US" sz="1500" kern="1200" dirty="0">
                          <a:solidFill>
                            <a:schemeClr val="dk1"/>
                          </a:solidFill>
                          <a:effectLst/>
                          <a:latin typeface="+mn-lt"/>
                          <a:ea typeface="+mn-ea"/>
                          <a:cs typeface="+mn-cs"/>
                        </a:rPr>
                        <a:t> </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81715271"/>
              </p:ext>
            </p:extLst>
          </p:nvPr>
        </p:nvGraphicFramePr>
        <p:xfrm>
          <a:off x="6465247" y="1710521"/>
          <a:ext cx="4680000" cy="4389755"/>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tblGrid>
              <a:tr h="370840">
                <a:tc>
                  <a:txBody>
                    <a:bodyPr/>
                    <a:lstStyle/>
                    <a:p>
                      <a:pPr algn="ctr"/>
                      <a:r>
                        <a:rPr lang="en-US" dirty="0"/>
                        <a:t>MODULE - 2</a:t>
                      </a:r>
                      <a:endParaRPr lang="en-IN" dirty="0"/>
                    </a:p>
                  </a:txBody>
                  <a:tcPr/>
                </a:tc>
                <a:extLst>
                  <a:ext uri="{0D108BD9-81ED-4DB2-BD59-A6C34878D82A}">
                    <a16:rowId xmlns:a16="http://schemas.microsoft.com/office/drawing/2014/main" val="10000"/>
                  </a:ext>
                </a:extLst>
              </a:tr>
              <a:tr h="370840">
                <a:tc>
                  <a:txBody>
                    <a:bodyPr/>
                    <a:lstStyle/>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Architectural Drafting</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Interior Design – Residential</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2D, 3D Computer Aided Drawing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(CAD, Sketch-up, 3D Model making, AR/VR)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Computer Graphic Skills</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Creativity and Concept Development</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BOQ, Budget and Costing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Drawing Presentation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Application and Execution</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Introduction of AR &amp; VR  </a:t>
                      </a:r>
                      <a:endParaRPr lang="en-IN" sz="1500" kern="1200" dirty="0">
                        <a:solidFill>
                          <a:schemeClr val="dk1"/>
                        </a:solidFill>
                        <a:latin typeface="+mn-lt"/>
                        <a:ea typeface="+mn-ea"/>
                        <a:cs typeface="+mn-cs"/>
                      </a:endParaRPr>
                    </a:p>
                    <a:p>
                      <a:pPr marL="285750" lvl="0" indent="-285750" algn="l" defTabSz="914400" rtl="0" eaLnBrk="1" latinLnBrk="0" hangingPunct="1">
                        <a:lnSpc>
                          <a:spcPct val="120000"/>
                        </a:lnSpc>
                        <a:spcBef>
                          <a:spcPts val="300"/>
                        </a:spcBef>
                        <a:buFont typeface="Arial" panose="020B0604020202020204" pitchFamily="34" charset="0"/>
                        <a:buNone/>
                      </a:pPr>
                      <a:r>
                        <a:rPr lang="en-US" sz="1500" kern="1200" dirty="0">
                          <a:solidFill>
                            <a:schemeClr val="dk1"/>
                          </a:solidFill>
                          <a:latin typeface="+mn-lt"/>
                          <a:ea typeface="+mn-ea"/>
                          <a:cs typeface="+mn-cs"/>
                        </a:rPr>
                        <a:t>Portfolio</a:t>
                      </a:r>
                      <a:endParaRPr lang="en-IN" sz="15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CAD</a:t>
                      </a:r>
                    </a:p>
                    <a:p>
                      <a:pPr marL="285750" lvl="0" indent="-285750" algn="l" defTabSz="914400" rtl="0" eaLnBrk="1" latinLnBrk="0" hangingPunct="1">
                        <a:lnSpc>
                          <a:spcPct val="100000"/>
                        </a:lnSpc>
                        <a:buFont typeface="Arial" panose="020B0604020202020204" pitchFamily="34" charset="0"/>
                        <a:buChar char="•"/>
                      </a:pPr>
                      <a:r>
                        <a:rPr lang="en-US" sz="1500" kern="1200" dirty="0">
                          <a:solidFill>
                            <a:schemeClr val="dk1"/>
                          </a:solidFill>
                          <a:effectLst/>
                          <a:latin typeface="+mn-lt"/>
                          <a:ea typeface="+mn-ea"/>
                          <a:cs typeface="+mn-cs"/>
                        </a:rPr>
                        <a:t>Google </a:t>
                      </a:r>
                      <a:r>
                        <a:rPr lang="en-US" sz="1500" kern="1200" dirty="0" err="1">
                          <a:solidFill>
                            <a:schemeClr val="dk1"/>
                          </a:solidFill>
                          <a:effectLst/>
                          <a:latin typeface="+mn-lt"/>
                          <a:ea typeface="+mn-ea"/>
                          <a:cs typeface="+mn-cs"/>
                        </a:rPr>
                        <a:t>SketchUp</a:t>
                      </a:r>
                      <a:r>
                        <a:rPr lang="en-US" sz="1500" kern="1200" dirty="0">
                          <a:solidFill>
                            <a:schemeClr val="dk1"/>
                          </a:solidFill>
                          <a:effectLst/>
                          <a:latin typeface="+mn-lt"/>
                          <a:ea typeface="+mn-ea"/>
                          <a:cs typeface="+mn-cs"/>
                        </a:rPr>
                        <a:t> 3D (Model Making)</a:t>
                      </a:r>
                      <a:endParaRPr lang="en-IN" sz="15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Rectangle 10"/>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5322502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Placeholder 4"/>
          <p:cNvSpPr txBox="1">
            <a:spLocks/>
          </p:cNvSpPr>
          <p:nvPr/>
        </p:nvSpPr>
        <p:spPr>
          <a:xfrm>
            <a:off x="2353235" y="470193"/>
            <a:ext cx="6642847"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defRPr/>
            </a:pPr>
            <a:r>
              <a:rPr lang="en-US" sz="2500" dirty="0">
                <a:solidFill>
                  <a:schemeClr val="bg1">
                    <a:lumMod val="50000"/>
                  </a:schemeClr>
                </a:solidFill>
                <a:latin typeface="Bebas Neue" panose="020B0606020202050201" pitchFamily="34" charset="0"/>
                <a:cs typeface="Calibri"/>
              </a:rPr>
              <a:t>PROFESSIONAL PROGRAM IN INTERIOR DESIGN</a:t>
            </a:r>
            <a:endParaRPr lang="id-ID" sz="2500" dirty="0">
              <a:solidFill>
                <a:schemeClr val="bg1">
                  <a:lumMod val="50000"/>
                </a:schemeClr>
              </a:solidFill>
              <a:latin typeface="Bebas Neue" panose="020B0606020202050201" pitchFamily="34" charset="0"/>
              <a:cs typeface="Calibri"/>
            </a:endParaRPr>
          </a:p>
        </p:txBody>
      </p:sp>
      <p:sp>
        <p:nvSpPr>
          <p:cNvPr id="5" name="Content Placeholder 2"/>
          <p:cNvSpPr txBox="1">
            <a:spLocks/>
          </p:cNvSpPr>
          <p:nvPr/>
        </p:nvSpPr>
        <p:spPr>
          <a:xfrm>
            <a:off x="838200" y="1825625"/>
            <a:ext cx="2776401" cy="473822"/>
          </a:xfrm>
          <a:custGeom>
            <a:avLst/>
            <a:gdLst>
              <a:gd name="connsiteX0" fmla="*/ 1454369 w 2908738"/>
              <a:gd name="connsiteY0" fmla="*/ 0 h 2908738"/>
              <a:gd name="connsiteX1" fmla="*/ 2908738 w 2908738"/>
              <a:gd name="connsiteY1" fmla="*/ 1454369 h 2908738"/>
              <a:gd name="connsiteX2" fmla="*/ 1454369 w 2908738"/>
              <a:gd name="connsiteY2" fmla="*/ 2908738 h 2908738"/>
              <a:gd name="connsiteX3" fmla="*/ 0 w 2908738"/>
              <a:gd name="connsiteY3" fmla="*/ 1454369 h 2908738"/>
            </a:gdLst>
            <a:ahLst/>
            <a:cxnLst>
              <a:cxn ang="0">
                <a:pos x="connsiteX0" y="connsiteY0"/>
              </a:cxn>
              <a:cxn ang="0">
                <a:pos x="connsiteX1" y="connsiteY1"/>
              </a:cxn>
              <a:cxn ang="0">
                <a:pos x="connsiteX2" y="connsiteY2"/>
              </a:cxn>
              <a:cxn ang="0">
                <a:pos x="connsiteX3" y="connsiteY3"/>
              </a:cxn>
            </a:cxnLst>
            <a:rect l="l" t="t" r="r" b="b"/>
            <a:pathLst>
              <a:path w="2908738" h="2908738">
                <a:moveTo>
                  <a:pt x="1454369" y="0"/>
                </a:moveTo>
                <a:lnTo>
                  <a:pt x="2908738" y="1454369"/>
                </a:lnTo>
                <a:lnTo>
                  <a:pt x="1454369" y="2908738"/>
                </a:lnTo>
                <a:lnTo>
                  <a:pt x="0" y="1454369"/>
                </a:lnTo>
                <a:close/>
              </a:path>
            </a:pathLst>
          </a:custGeom>
        </p:spPr>
        <p:txBody>
          <a:bodyPr vert="horz" wrap="square" lIns="91440" tIns="45720" rIns="91440" bIns="45720" rtlCol="0">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tx1">
                    <a:lumMod val="50000"/>
                    <a:lumOff val="5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800" b="1" dirty="0">
                <a:solidFill>
                  <a:schemeClr val="tx1"/>
                </a:solidFill>
              </a:rPr>
              <a:t>LEARNING OUTCOME:</a:t>
            </a:r>
            <a:endParaRPr lang="en-IN" sz="1600" dirty="0">
              <a:solidFill>
                <a:schemeClr val="tx1"/>
              </a:solidFill>
            </a:endParaRPr>
          </a:p>
        </p:txBody>
      </p:sp>
      <p:sp>
        <p:nvSpPr>
          <p:cNvPr id="6" name="TextBox 5"/>
          <p:cNvSpPr txBox="1"/>
          <p:nvPr/>
        </p:nvSpPr>
        <p:spPr>
          <a:xfrm>
            <a:off x="838200" y="2525596"/>
            <a:ext cx="4917141" cy="1294200"/>
          </a:xfrm>
          <a:prstGeom prst="rect">
            <a:avLst/>
          </a:prstGeom>
          <a:noFill/>
        </p:spPr>
        <p:txBody>
          <a:bodyPr wrap="square" rtlCol="0">
            <a:spAutoFit/>
          </a:bodyPr>
          <a:lstStyle/>
          <a:p>
            <a:pPr>
              <a:lnSpc>
                <a:spcPct val="150000"/>
              </a:lnSpc>
            </a:pPr>
            <a:r>
              <a:rPr lang="en-US" dirty="0"/>
              <a:t>The course-completed student will work for Residential space designing firm, Design consultant, </a:t>
            </a:r>
            <a:r>
              <a:rPr lang="en-US" dirty="0" err="1"/>
              <a:t>Colour</a:t>
            </a:r>
            <a:r>
              <a:rPr lang="en-US" dirty="0"/>
              <a:t> consultant, Design Entrepreneur.</a:t>
            </a:r>
            <a:endParaRPr lang="en-IN" dirty="0"/>
          </a:p>
        </p:txBody>
      </p:sp>
      <p:sp>
        <p:nvSpPr>
          <p:cNvPr id="7" name="Content Placeholder 2"/>
          <p:cNvSpPr txBox="1">
            <a:spLocks/>
          </p:cNvSpPr>
          <p:nvPr/>
        </p:nvSpPr>
        <p:spPr>
          <a:xfrm>
            <a:off x="6140824" y="1825625"/>
            <a:ext cx="3904130" cy="473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PLACEMENT OPPORTUNITIES</a:t>
            </a:r>
            <a:endParaRPr lang="en-IN" sz="1600" dirty="0"/>
          </a:p>
        </p:txBody>
      </p:sp>
      <p:sp>
        <p:nvSpPr>
          <p:cNvPr id="8" name="TextBox 7"/>
          <p:cNvSpPr txBox="1"/>
          <p:nvPr/>
        </p:nvSpPr>
        <p:spPr>
          <a:xfrm>
            <a:off x="6248403" y="2520460"/>
            <a:ext cx="4092385" cy="26379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Interior Designer</a:t>
            </a:r>
          </a:p>
          <a:p>
            <a:pPr marL="285750" indent="-285750">
              <a:lnSpc>
                <a:spcPct val="150000"/>
              </a:lnSpc>
              <a:buFont typeface="Arial" panose="020B0604020202020204" pitchFamily="34" charset="0"/>
              <a:buChar char="•"/>
            </a:pPr>
            <a:r>
              <a:rPr lang="en-US" sz="1600" dirty="0"/>
              <a:t>Retail Space Designer</a:t>
            </a:r>
          </a:p>
          <a:p>
            <a:pPr marL="285750" indent="-285750">
              <a:lnSpc>
                <a:spcPct val="150000"/>
              </a:lnSpc>
              <a:buFont typeface="Arial" panose="020B0604020202020204" pitchFamily="34" charset="0"/>
              <a:buChar char="•"/>
            </a:pPr>
            <a:r>
              <a:rPr lang="en-US" sz="1600" dirty="0"/>
              <a:t>Event Set Designer</a:t>
            </a:r>
          </a:p>
          <a:p>
            <a:pPr marL="285750" indent="-285750">
              <a:lnSpc>
                <a:spcPct val="150000"/>
              </a:lnSpc>
              <a:buFont typeface="Arial" panose="020B0604020202020204" pitchFamily="34" charset="0"/>
              <a:buChar char="•"/>
            </a:pPr>
            <a:r>
              <a:rPr lang="en-US" sz="1600" dirty="0"/>
              <a:t>Design Consultant</a:t>
            </a:r>
          </a:p>
          <a:p>
            <a:pPr marL="285750" indent="-285750">
              <a:lnSpc>
                <a:spcPct val="150000"/>
              </a:lnSpc>
              <a:buFont typeface="Arial" panose="020B0604020202020204" pitchFamily="34" charset="0"/>
              <a:buChar char="•"/>
            </a:pPr>
            <a:r>
              <a:rPr lang="en-US" sz="1600" dirty="0"/>
              <a:t>Art Director</a:t>
            </a:r>
          </a:p>
          <a:p>
            <a:pPr marL="285750" indent="-285750">
              <a:lnSpc>
                <a:spcPct val="150000"/>
              </a:lnSpc>
              <a:buFont typeface="Arial" panose="020B0604020202020204" pitchFamily="34" charset="0"/>
              <a:buChar char="•"/>
            </a:pPr>
            <a:r>
              <a:rPr lang="en-US" sz="1600" dirty="0"/>
              <a:t>Stall Designer</a:t>
            </a:r>
          </a:p>
          <a:p>
            <a:pPr marL="285750" indent="-285750">
              <a:lnSpc>
                <a:spcPct val="150000"/>
              </a:lnSpc>
              <a:buFont typeface="Arial" panose="020B0604020202020204" pitchFamily="34" charset="0"/>
              <a:buChar char="•"/>
            </a:pPr>
            <a:r>
              <a:rPr lang="en-US" sz="1600" dirty="0"/>
              <a:t>Space Designer</a:t>
            </a:r>
            <a:endParaRPr lang="en-IN" sz="1600" dirty="0"/>
          </a:p>
        </p:txBody>
      </p:sp>
      <p:sp>
        <p:nvSpPr>
          <p:cNvPr id="10" name="Rectangle 9"/>
          <p:cNvSpPr/>
          <p:nvPr/>
        </p:nvSpPr>
        <p:spPr>
          <a:xfrm>
            <a:off x="-2" y="6707188"/>
            <a:ext cx="12192002" cy="150812"/>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2" name="Rectangle 11"/>
          <p:cNvSpPr/>
          <p:nvPr/>
        </p:nvSpPr>
        <p:spPr>
          <a:xfrm>
            <a:off x="3197703" y="985695"/>
            <a:ext cx="50292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050127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p:bldP spid="8" grpId="0"/>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765294" y="1825171"/>
            <a:ext cx="3243656" cy="3068544"/>
            <a:chOff x="7269044" y="1888085"/>
            <a:chExt cx="3081830" cy="3081830"/>
          </a:xfrm>
          <a:solidFill>
            <a:schemeClr val="accent1"/>
          </a:solidFill>
        </p:grpSpPr>
        <p:sp>
          <p:nvSpPr>
            <p:cNvPr id="3" name="Diamond 2"/>
            <p:cNvSpPr/>
            <p:nvPr/>
          </p:nvSpPr>
          <p:spPr>
            <a:xfrm>
              <a:off x="7269044" y="1888085"/>
              <a:ext cx="3081830" cy="3081830"/>
            </a:xfrm>
            <a:prstGeom prst="diamond">
              <a:avLst/>
            </a:prstGeom>
            <a:grpFill/>
            <a:ln>
              <a:noFill/>
            </a:ln>
            <a:effectLst>
              <a:outerShdw blurRad="38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649881" y="3028891"/>
              <a:ext cx="2286000" cy="1015663"/>
            </a:xfrm>
            <a:prstGeom prst="rect">
              <a:avLst/>
            </a:prstGeom>
            <a:grpFill/>
          </p:spPr>
          <p:txBody>
            <a:bodyPr wrap="square">
              <a:spAutoFit/>
            </a:bodyPr>
            <a:lstStyle/>
            <a:p>
              <a:pPr algn="ctr"/>
              <a:r>
                <a:rPr lang="en-US" sz="3200" b="1" dirty="0">
                  <a:solidFill>
                    <a:srgbClr val="000000"/>
                  </a:solidFill>
                  <a:latin typeface="Segoe UI" panose="020B0502040204020203" pitchFamily="34" charset="0"/>
                  <a:cs typeface="Segoe UI" panose="020B0502040204020203" pitchFamily="34" charset="0"/>
                </a:rPr>
                <a:t>2018-2023</a:t>
              </a:r>
            </a:p>
            <a:p>
              <a:pPr algn="ctr"/>
              <a:r>
                <a:rPr lang="en-US" sz="1400" dirty="0">
                  <a:solidFill>
                    <a:srgbClr val="000000"/>
                  </a:solidFill>
                  <a:latin typeface="Segoe UI" panose="020B0502040204020203" pitchFamily="34" charset="0"/>
                  <a:cs typeface="Segoe UI" panose="020B0502040204020203" pitchFamily="34" charset="0"/>
                </a:rPr>
                <a:t>TOP GROWTH SECTORS</a:t>
              </a:r>
              <a:endParaRPr lang="id-ID" sz="1400" dirty="0">
                <a:solidFill>
                  <a:srgbClr val="000000"/>
                </a:solidFill>
                <a:latin typeface="Segoe UI" panose="020B0502040204020203" pitchFamily="34" charset="0"/>
                <a:cs typeface="Segoe UI" panose="020B0502040204020203" pitchFamily="34" charset="0"/>
              </a:endParaRPr>
            </a:p>
          </p:txBody>
        </p:sp>
      </p:grpSp>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336263" y="292909"/>
            <a:ext cx="3017476" cy="3061155"/>
          </a:xfrm>
        </p:spPr>
      </p:pic>
      <p:pic>
        <p:nvPicPr>
          <p:cNvPr id="18" name="Picture Placeholder 1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453376" y="496263"/>
            <a:ext cx="2926080" cy="2791233"/>
          </a:xfrm>
        </p:spPr>
      </p:pic>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3430880" y="3389174"/>
            <a:ext cx="3084242" cy="2850905"/>
          </a:xfrm>
        </p:spPr>
      </p:pic>
      <p:sp>
        <p:nvSpPr>
          <p:cNvPr id="26" name="Rectangle 25"/>
          <p:cNvSpPr/>
          <p:nvPr/>
        </p:nvSpPr>
        <p:spPr>
          <a:xfrm>
            <a:off x="-2" y="6350364"/>
            <a:ext cx="12192002" cy="507636"/>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pic>
        <p:nvPicPr>
          <p:cNvPr id="17" name="Picture Placeholder 1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06759" y="3389174"/>
            <a:ext cx="3146980" cy="2926080"/>
          </a:xfrm>
        </p:spPr>
      </p:pic>
      <p:sp>
        <p:nvSpPr>
          <p:cNvPr id="15" name="Text Placeholder 4"/>
          <p:cNvSpPr txBox="1">
            <a:spLocks/>
          </p:cNvSpPr>
          <p:nvPr/>
        </p:nvSpPr>
        <p:spPr>
          <a:xfrm>
            <a:off x="7869797" y="2895157"/>
            <a:ext cx="38474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dirty="0">
                <a:solidFill>
                  <a:schemeClr val="bg1">
                    <a:lumMod val="50000"/>
                  </a:schemeClr>
                </a:solidFill>
                <a:latin typeface="Bebas Neue" panose="020B0606020202050201" pitchFamily="34" charset="0"/>
                <a:cs typeface="Calibri"/>
              </a:rPr>
              <a:t>LEARNING TOOLS</a:t>
            </a:r>
            <a:endParaRPr lang="id-ID" dirty="0">
              <a:solidFill>
                <a:schemeClr val="bg1">
                  <a:lumMod val="50000"/>
                </a:schemeClr>
              </a:solidFill>
              <a:latin typeface="Bebas Neue" panose="020B0606020202050201" pitchFamily="34" charset="0"/>
              <a:cs typeface="Calibri"/>
            </a:endParaRPr>
          </a:p>
        </p:txBody>
      </p:sp>
      <p:sp>
        <p:nvSpPr>
          <p:cNvPr id="16" name="Text Placeholder 4"/>
          <p:cNvSpPr txBox="1">
            <a:spLocks/>
          </p:cNvSpPr>
          <p:nvPr/>
        </p:nvSpPr>
        <p:spPr>
          <a:xfrm>
            <a:off x="7882496" y="2665370"/>
            <a:ext cx="2941077" cy="326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solidFill>
                  <a:schemeClr val="bg1">
                    <a:lumMod val="50000"/>
                  </a:schemeClr>
                </a:solidFill>
                <a:latin typeface="Segoe UI" panose="020B0502040204020203" pitchFamily="34" charset="0"/>
                <a:cs typeface="Segoe UI" panose="020B0502040204020203" pitchFamily="34" charset="0"/>
              </a:rPr>
              <a:t>ZICA ONLINE</a:t>
            </a:r>
            <a:endParaRPr lang="id-ID" sz="1400" dirty="0">
              <a:solidFill>
                <a:schemeClr val="bg1">
                  <a:lumMod val="50000"/>
                </a:schemeClr>
              </a:solidFill>
              <a:latin typeface="Segoe UI" panose="020B0502040204020203" pitchFamily="34" charset="0"/>
              <a:cs typeface="Segoe UI" panose="020B0502040204020203" pitchFamily="34" charset="0"/>
            </a:endParaRPr>
          </a:p>
        </p:txBody>
      </p:sp>
      <p:sp>
        <p:nvSpPr>
          <p:cNvPr id="23" name="Rectangle 22"/>
          <p:cNvSpPr/>
          <p:nvPr/>
        </p:nvSpPr>
        <p:spPr>
          <a:xfrm>
            <a:off x="7882496" y="3622628"/>
            <a:ext cx="1309660" cy="91440"/>
          </a:xfrm>
          <a:prstGeom prst="rect">
            <a:avLst/>
          </a:prstGeom>
          <a:gradFill flip="none" rotWithShape="1">
            <a:gsLst>
              <a:gs pos="19000">
                <a:schemeClr val="accent1">
                  <a:lumMod val="0"/>
                  <a:lumOff val="100000"/>
                </a:schemeClr>
              </a:gs>
              <a:gs pos="54000">
                <a:srgbClr val="00B0F0"/>
              </a:gs>
              <a:gs pos="100000">
                <a:srgbClr val="0070C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8608145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ZICA APP </a:t>
            </a:r>
            <a:r>
              <a:rPr lang="en-US" sz="1800" dirty="0">
                <a:solidFill>
                  <a:schemeClr val="bg1">
                    <a:lumMod val="50000"/>
                  </a:schemeClr>
                </a:solidFill>
                <a:latin typeface="Bebas Neue" panose="020B0606020202050201" pitchFamily="34" charset="0"/>
                <a:cs typeface="Calibri"/>
              </a:rPr>
              <a:t>(LIVE ON ANDROID APP STORE)</a:t>
            </a:r>
            <a:endParaRPr lang="en-IN" sz="1800" dirty="0">
              <a:solidFill>
                <a:schemeClr val="bg1">
                  <a:lumMod val="50000"/>
                </a:schemeClr>
              </a:solidFill>
              <a:latin typeface="Bebas Neue" panose="020B0606020202050201" pitchFamily="34" charset="0"/>
              <a:cs typeface="Calibri"/>
            </a:endParaRPr>
          </a:p>
          <a:p>
            <a:pPr marL="0" indent="0" algn="ctr">
              <a:lnSpc>
                <a:spcPct val="114000"/>
              </a:lnSpc>
              <a:buNone/>
              <a:defRPr/>
            </a:pPr>
            <a:endParaRPr lang="id-ID" sz="2500" dirty="0">
              <a:solidFill>
                <a:schemeClr val="bg1">
                  <a:lumMod val="50000"/>
                </a:schemeClr>
              </a:solidFill>
              <a:latin typeface="Bebas Neue" panose="020B0606020202050201" pitchFamily="34" charset="0"/>
              <a:cs typeface="Calibri"/>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51" y="1388238"/>
            <a:ext cx="4172315" cy="5147089"/>
          </a:xfrm>
          <a:prstGeom prst="rect">
            <a:avLst/>
          </a:prstGeom>
        </p:spPr>
      </p:pic>
      <p:sp>
        <p:nvSpPr>
          <p:cNvPr id="12" name="TextBox 11"/>
          <p:cNvSpPr txBox="1"/>
          <p:nvPr/>
        </p:nvSpPr>
        <p:spPr>
          <a:xfrm>
            <a:off x="5236455" y="1586692"/>
            <a:ext cx="6183086" cy="47089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t>Available on APP Store</a:t>
            </a:r>
          </a:p>
          <a:p>
            <a:pPr marL="285750" indent="-285750">
              <a:lnSpc>
                <a:spcPct val="150000"/>
              </a:lnSpc>
              <a:buFont typeface="Arial" panose="020B0604020202020204" pitchFamily="34" charset="0"/>
              <a:buChar char="•"/>
            </a:pPr>
            <a:r>
              <a:rPr lang="en-US" sz="2000" dirty="0"/>
              <a:t>Student can log-in by using personal log-in information</a:t>
            </a:r>
          </a:p>
          <a:p>
            <a:pPr marL="285750" indent="-285750">
              <a:lnSpc>
                <a:spcPct val="150000"/>
              </a:lnSpc>
              <a:buFont typeface="Arial" panose="020B0604020202020204" pitchFamily="34" charset="0"/>
              <a:buChar char="•"/>
            </a:pPr>
            <a:r>
              <a:rPr lang="en-US" sz="2000" dirty="0"/>
              <a:t>It Contains</a:t>
            </a:r>
          </a:p>
          <a:p>
            <a:pPr marL="742950" lvl="1" indent="-285750">
              <a:lnSpc>
                <a:spcPct val="150000"/>
              </a:lnSpc>
              <a:buFont typeface="Arial" panose="020B0604020202020204" pitchFamily="34" charset="0"/>
              <a:buChar char="•"/>
            </a:pPr>
            <a:r>
              <a:rPr lang="en-US" sz="2000" dirty="0"/>
              <a:t>Video Tutorials</a:t>
            </a:r>
          </a:p>
          <a:p>
            <a:pPr marL="742950" lvl="1" indent="-285750">
              <a:lnSpc>
                <a:spcPct val="150000"/>
              </a:lnSpc>
              <a:buFont typeface="Arial" panose="020B0604020202020204" pitchFamily="34" charset="0"/>
              <a:buChar char="•"/>
            </a:pPr>
            <a:r>
              <a:rPr lang="en-US" sz="2000" dirty="0"/>
              <a:t>Masterclass Recorded Videos</a:t>
            </a:r>
          </a:p>
          <a:p>
            <a:pPr marL="742950" lvl="1" indent="-285750">
              <a:lnSpc>
                <a:spcPct val="150000"/>
              </a:lnSpc>
              <a:buFont typeface="Arial" panose="020B0604020202020204" pitchFamily="34" charset="0"/>
              <a:buChar char="•"/>
            </a:pPr>
            <a:r>
              <a:rPr lang="en-US" sz="2000" dirty="0"/>
              <a:t>E-Studio link</a:t>
            </a:r>
          </a:p>
          <a:p>
            <a:pPr marL="742950" lvl="1" indent="-285750">
              <a:lnSpc>
                <a:spcPct val="150000"/>
              </a:lnSpc>
              <a:buFont typeface="Arial" panose="020B0604020202020204" pitchFamily="34" charset="0"/>
              <a:buChar char="•"/>
            </a:pPr>
            <a:r>
              <a:rPr lang="en-US" sz="2000" dirty="0"/>
              <a:t>Placement details</a:t>
            </a:r>
          </a:p>
          <a:p>
            <a:pPr marL="742950" lvl="1" indent="-285750">
              <a:lnSpc>
                <a:spcPct val="150000"/>
              </a:lnSpc>
              <a:buFont typeface="Arial" panose="020B0604020202020204" pitchFamily="34" charset="0"/>
              <a:buChar char="•"/>
            </a:pPr>
            <a:r>
              <a:rPr lang="en-US" sz="2000" dirty="0"/>
              <a:t>News (Industry)</a:t>
            </a:r>
          </a:p>
          <a:p>
            <a:pPr marL="742950" lvl="1" indent="-285750">
              <a:lnSpc>
                <a:spcPct val="150000"/>
              </a:lnSpc>
              <a:buFont typeface="Arial" panose="020B0604020202020204" pitchFamily="34" charset="0"/>
              <a:buChar char="•"/>
            </a:pPr>
            <a:r>
              <a:rPr lang="en-US" sz="2000" dirty="0"/>
              <a:t>Profile</a:t>
            </a:r>
          </a:p>
          <a:p>
            <a:pPr marL="742950" lvl="1" indent="-285750">
              <a:lnSpc>
                <a:spcPct val="150000"/>
              </a:lnSpc>
              <a:buFont typeface="Arial" panose="020B0604020202020204" pitchFamily="34" charset="0"/>
              <a:buChar char="•"/>
            </a:pPr>
            <a:r>
              <a:rPr lang="en-US" sz="2000" dirty="0"/>
              <a:t>Contact (Social media handles)</a:t>
            </a:r>
          </a:p>
        </p:txBody>
      </p:sp>
      <p:sp>
        <p:nvSpPr>
          <p:cNvPr id="7" name="Rectangle 6"/>
          <p:cNvSpPr/>
          <p:nvPr/>
        </p:nvSpPr>
        <p:spPr>
          <a:xfrm>
            <a:off x="-2" y="6696635"/>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9" name="Rectangle 8"/>
          <p:cNvSpPr/>
          <p:nvPr/>
        </p:nvSpPr>
        <p:spPr>
          <a:xfrm>
            <a:off x="33755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2322522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txBox="1">
            <a:spLocks/>
          </p:cNvSpPr>
          <p:nvPr/>
        </p:nvSpPr>
        <p:spPr>
          <a:xfrm>
            <a:off x="2548507" y="470193"/>
            <a:ext cx="6314595"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lumMod val="50000"/>
                  </a:schemeClr>
                </a:solidFill>
                <a:latin typeface="Bebas Neue" panose="020B0606020202050201" pitchFamily="34" charset="0"/>
                <a:cs typeface="Calibri"/>
              </a:rPr>
              <a:t>E-STUDIO </a:t>
            </a:r>
            <a:r>
              <a:rPr lang="en-US" sz="1800" dirty="0">
                <a:solidFill>
                  <a:schemeClr val="bg1">
                    <a:lumMod val="50000"/>
                  </a:schemeClr>
                </a:solidFill>
                <a:latin typeface="Bebas Neue" panose="020B0606020202050201" pitchFamily="34" charset="0"/>
                <a:cs typeface="Calibri"/>
              </a:rPr>
              <a:t>(ONLINE LEARNING PORTAL)</a:t>
            </a:r>
            <a:endParaRPr lang="en-IN" sz="1800" dirty="0">
              <a:solidFill>
                <a:schemeClr val="bg1">
                  <a:lumMod val="50000"/>
                </a:schemeClr>
              </a:solidFill>
              <a:latin typeface="Bebas Neue" panose="020B0606020202050201" pitchFamily="34" charset="0"/>
              <a:cs typeface="Calibri"/>
            </a:endParaRPr>
          </a:p>
          <a:p>
            <a:pPr marL="0" indent="0" algn="ctr">
              <a:lnSpc>
                <a:spcPct val="114000"/>
              </a:lnSpc>
              <a:buNone/>
              <a:defRPr/>
            </a:pPr>
            <a:endParaRPr lang="id-ID" sz="2500" dirty="0">
              <a:solidFill>
                <a:schemeClr val="bg1">
                  <a:lumMod val="50000"/>
                </a:schemeClr>
              </a:solidFill>
              <a:latin typeface="Bebas Neue" panose="020B0606020202050201" pitchFamily="34" charset="0"/>
              <a:cs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156" y="1732960"/>
            <a:ext cx="7324098" cy="3713097"/>
          </a:xfrm>
          <a:prstGeom prst="rect">
            <a:avLst/>
          </a:prstGeom>
        </p:spPr>
      </p:pic>
      <p:sp>
        <p:nvSpPr>
          <p:cNvPr id="10" name="TextBox 9"/>
          <p:cNvSpPr txBox="1"/>
          <p:nvPr/>
        </p:nvSpPr>
        <p:spPr>
          <a:xfrm>
            <a:off x="291210" y="2070897"/>
            <a:ext cx="4514593" cy="3139321"/>
          </a:xfrm>
          <a:prstGeom prst="rect">
            <a:avLst/>
          </a:prstGeom>
          <a:noFill/>
        </p:spPr>
        <p:txBody>
          <a:bodyPr wrap="square" rtlCol="0">
            <a:spAutoFit/>
          </a:bodyPr>
          <a:lstStyle/>
          <a:p>
            <a:r>
              <a:rPr lang="en-US" dirty="0"/>
              <a:t>ESTUDIO will help in enhancing theory knowledge of our students. The portal will contain all reference study material related to the course in which the student has enrolled.</a:t>
            </a:r>
          </a:p>
          <a:p>
            <a:r>
              <a:rPr lang="en-US" dirty="0"/>
              <a:t>  </a:t>
            </a:r>
          </a:p>
          <a:p>
            <a:r>
              <a:rPr lang="en-US" dirty="0"/>
              <a:t>Student can access the portal by clicking on below link: </a:t>
            </a:r>
            <a:r>
              <a:rPr lang="en-US" dirty="0">
                <a:hlinkClick r:id="rId3"/>
              </a:rPr>
              <a:t>http://estudio.zica.org</a:t>
            </a:r>
            <a:endParaRPr lang="en-US" dirty="0"/>
          </a:p>
          <a:p>
            <a:endParaRPr lang="en-US" dirty="0"/>
          </a:p>
          <a:p>
            <a:r>
              <a:rPr lang="en-US" dirty="0"/>
              <a:t>The login and password to access the ESTUDIO portal will be the same as which is being used for accessing ZICA MIS. </a:t>
            </a:r>
            <a:endParaRPr lang="en-IN" dirty="0"/>
          </a:p>
        </p:txBody>
      </p:sp>
      <p:sp>
        <p:nvSpPr>
          <p:cNvPr id="11" name="Rectangle 10"/>
          <p:cNvSpPr/>
          <p:nvPr/>
        </p:nvSpPr>
        <p:spPr>
          <a:xfrm>
            <a:off x="-2" y="6710082"/>
            <a:ext cx="12192002" cy="147917"/>
          </a:xfrm>
          <a:prstGeom prst="rect">
            <a:avLst/>
          </a:prstGeom>
          <a:solidFill>
            <a:srgbClr val="6666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a:cs typeface="Arial"/>
            </a:endParaRPr>
          </a:p>
        </p:txBody>
      </p:sp>
      <p:sp>
        <p:nvSpPr>
          <p:cNvPr id="14" name="Rectangle 13"/>
          <p:cNvSpPr/>
          <p:nvPr/>
        </p:nvSpPr>
        <p:spPr>
          <a:xfrm>
            <a:off x="3375503" y="985695"/>
            <a:ext cx="4572000" cy="4571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1327" y="79316"/>
            <a:ext cx="1211602" cy="1211602"/>
          </a:xfrm>
          <a:prstGeom prst="rect">
            <a:avLst/>
          </a:prstGeom>
        </p:spPr>
      </p:pic>
    </p:spTree>
    <p:extLst>
      <p:ext uri="{BB962C8B-B14F-4D97-AF65-F5344CB8AC3E}">
        <p14:creationId xmlns:p14="http://schemas.microsoft.com/office/powerpoint/2010/main" val="39689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17644</TotalTime>
  <Words>10483</Words>
  <Application>Microsoft Office PowerPoint</Application>
  <PresentationFormat>Widescreen</PresentationFormat>
  <Paragraphs>1761</Paragraphs>
  <Slides>116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116</vt:i4>
      </vt:variant>
    </vt:vector>
  </HeadingPairs>
  <TitlesOfParts>
    <vt:vector size="128" baseType="lpstr">
      <vt:lpstr>GulimChe</vt:lpstr>
      <vt:lpstr>Arial</vt:lpstr>
      <vt:lpstr>Arial Black</vt:lpstr>
      <vt:lpstr>Bebas Neue</vt:lpstr>
      <vt:lpstr>Calibri</vt:lpstr>
      <vt:lpstr>Gill Sans</vt:lpstr>
      <vt:lpstr>Helvetica Neue</vt:lpstr>
      <vt:lpstr>Segoe UI</vt:lpstr>
      <vt:lpstr>Segoe UI Light</vt:lpstr>
      <vt:lpstr>Tw Cen MT</vt:lpstr>
      <vt:lpstr>Verdana</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PROGRAM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Kasinath Patro</dc:creator>
  <cp:lastModifiedBy>Kasinath Patro</cp:lastModifiedBy>
  <cp:revision>716</cp:revision>
  <dcterms:created xsi:type="dcterms:W3CDTF">2019-03-06T07:59:33Z</dcterms:created>
  <dcterms:modified xsi:type="dcterms:W3CDTF">2024-02-09T08:59:17Z</dcterms:modified>
</cp:coreProperties>
</file>